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3.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theme/theme5.xml" ContentType="application/vnd.openxmlformats-officedocument.theme+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1.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 id="2147484341" r:id="rId6"/>
    <p:sldMasterId id="2147484371" r:id="rId7"/>
    <p:sldMasterId id="2147484396" r:id="rId8"/>
    <p:sldMasterId id="2147484421" r:id="rId9"/>
  </p:sldMasterIdLst>
  <p:notesMasterIdLst>
    <p:notesMasterId r:id="rId69"/>
  </p:notesMasterIdLst>
  <p:handoutMasterIdLst>
    <p:handoutMasterId r:id="rId70"/>
  </p:handoutMasterIdLst>
  <p:sldIdLst>
    <p:sldId id="503" r:id="rId10"/>
    <p:sldId id="508" r:id="rId11"/>
    <p:sldId id="509" r:id="rId12"/>
    <p:sldId id="510" r:id="rId13"/>
    <p:sldId id="483" r:id="rId14"/>
    <p:sldId id="484" r:id="rId15"/>
    <p:sldId id="394" r:id="rId16"/>
    <p:sldId id="501" r:id="rId17"/>
    <p:sldId id="372" r:id="rId18"/>
    <p:sldId id="368" r:id="rId19"/>
    <p:sldId id="386" r:id="rId20"/>
    <p:sldId id="378" r:id="rId21"/>
    <p:sldId id="382" r:id="rId22"/>
    <p:sldId id="388" r:id="rId23"/>
    <p:sldId id="384" r:id="rId24"/>
    <p:sldId id="477" r:id="rId25"/>
    <p:sldId id="504" r:id="rId26"/>
    <p:sldId id="473" r:id="rId27"/>
    <p:sldId id="475" r:id="rId28"/>
    <p:sldId id="474" r:id="rId29"/>
    <p:sldId id="480" r:id="rId30"/>
    <p:sldId id="481" r:id="rId31"/>
    <p:sldId id="505" r:id="rId32"/>
    <p:sldId id="482" r:id="rId33"/>
    <p:sldId id="468" r:id="rId34"/>
    <p:sldId id="407" r:id="rId35"/>
    <p:sldId id="471" r:id="rId36"/>
    <p:sldId id="434" r:id="rId37"/>
    <p:sldId id="410" r:id="rId38"/>
    <p:sldId id="432" r:id="rId39"/>
    <p:sldId id="440" r:id="rId40"/>
    <p:sldId id="438" r:id="rId41"/>
    <p:sldId id="413" r:id="rId42"/>
    <p:sldId id="442" r:id="rId43"/>
    <p:sldId id="499" r:id="rId44"/>
    <p:sldId id="489" r:id="rId45"/>
    <p:sldId id="491" r:id="rId46"/>
    <p:sldId id="437" r:id="rId47"/>
    <p:sldId id="492" r:id="rId48"/>
    <p:sldId id="494" r:id="rId49"/>
    <p:sldId id="507" r:id="rId50"/>
    <p:sldId id="417" r:id="rId51"/>
    <p:sldId id="421" r:id="rId52"/>
    <p:sldId id="422" r:id="rId53"/>
    <p:sldId id="423" r:id="rId54"/>
    <p:sldId id="424" r:id="rId55"/>
    <p:sldId id="460" r:id="rId56"/>
    <p:sldId id="500" r:id="rId57"/>
    <p:sldId id="486" r:id="rId58"/>
    <p:sldId id="487" r:id="rId59"/>
    <p:sldId id="452" r:id="rId60"/>
    <p:sldId id="453" r:id="rId61"/>
    <p:sldId id="454" r:id="rId62"/>
    <p:sldId id="462" r:id="rId63"/>
    <p:sldId id="464" r:id="rId64"/>
    <p:sldId id="465" r:id="rId65"/>
    <p:sldId id="466" r:id="rId66"/>
    <p:sldId id="467" r:id="rId67"/>
    <p:sldId id="463" r:id="rId6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0000"/>
    <a:srgbClr val="DE2E58"/>
    <a:srgbClr val="000000"/>
    <a:srgbClr val="BFBFBF"/>
    <a:srgbClr val="0078D7"/>
    <a:srgbClr val="62ACE6"/>
    <a:srgbClr val="505050"/>
    <a:srgbClr val="107C10"/>
    <a:srgbClr val="3232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30" autoAdjust="0"/>
    <p:restoredTop sz="88456" autoAdjust="0"/>
  </p:normalViewPr>
  <p:slideViewPr>
    <p:cSldViewPr>
      <p:cViewPr varScale="1">
        <p:scale>
          <a:sx n="85" d="100"/>
          <a:sy n="85" d="100"/>
        </p:scale>
        <p:origin x="171" y="39"/>
      </p:cViewPr>
      <p:guideLst/>
    </p:cSldViewPr>
  </p:slideViewPr>
  <p:outlineViewPr>
    <p:cViewPr>
      <p:scale>
        <a:sx n="33" d="100"/>
        <a:sy n="33" d="100"/>
      </p:scale>
      <p:origin x="0" y="-10002"/>
    </p:cViewPr>
  </p:outlineViewPr>
  <p:notesTextViewPr>
    <p:cViewPr>
      <p:scale>
        <a:sx n="100" d="100"/>
        <a:sy n="100" d="100"/>
      </p:scale>
      <p:origin x="0" y="0"/>
    </p:cViewPr>
  </p:notesTextViewPr>
  <p:sorterViewPr>
    <p:cViewPr>
      <p:scale>
        <a:sx n="100" d="100"/>
        <a:sy n="100" d="100"/>
      </p:scale>
      <p:origin x="0" y="-2865"/>
    </p:cViewPr>
  </p:sorterViewPr>
  <p:notesViewPr>
    <p:cSldViewPr showGuides="1">
      <p:cViewPr>
        <p:scale>
          <a:sx n="100" d="100"/>
          <a:sy n="100" d="100"/>
        </p:scale>
        <p:origin x="261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slide" Target="slides/slide38.xml"/><Relationship Id="rId50" Type="http://schemas.openxmlformats.org/officeDocument/2006/relationships/slide" Target="slides/slide41.xml"/><Relationship Id="rId55" Type="http://schemas.openxmlformats.org/officeDocument/2006/relationships/slide" Target="slides/slide46.xml"/><Relationship Id="rId63" Type="http://schemas.openxmlformats.org/officeDocument/2006/relationships/slide" Target="slides/slide54.xml"/><Relationship Id="rId68" Type="http://schemas.openxmlformats.org/officeDocument/2006/relationships/slide" Target="slides/slide59.xml"/><Relationship Id="rId7" Type="http://schemas.openxmlformats.org/officeDocument/2006/relationships/slideMaster" Target="slideMasters/slideMaster4.xml"/><Relationship Id="rId71"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7.xml"/><Relationship Id="rId29" Type="http://schemas.openxmlformats.org/officeDocument/2006/relationships/slide" Target="slides/slide20.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slide" Target="slides/slide36.xml"/><Relationship Id="rId53" Type="http://schemas.openxmlformats.org/officeDocument/2006/relationships/slide" Target="slides/slide44.xml"/><Relationship Id="rId58" Type="http://schemas.openxmlformats.org/officeDocument/2006/relationships/slide" Target="slides/slide49.xml"/><Relationship Id="rId66" Type="http://schemas.openxmlformats.org/officeDocument/2006/relationships/slide" Target="slides/slide57.xml"/><Relationship Id="rId7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57" Type="http://schemas.openxmlformats.org/officeDocument/2006/relationships/slide" Target="slides/slide48.xml"/><Relationship Id="rId61" Type="http://schemas.openxmlformats.org/officeDocument/2006/relationships/slide" Target="slides/slide52.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slide" Target="slides/slide43.xml"/><Relationship Id="rId60" Type="http://schemas.openxmlformats.org/officeDocument/2006/relationships/slide" Target="slides/slide51.xml"/><Relationship Id="rId65" Type="http://schemas.openxmlformats.org/officeDocument/2006/relationships/slide" Target="slides/slide56.xml"/><Relationship Id="rId7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openxmlformats.org/officeDocument/2006/relationships/slide" Target="slides/slide39.xml"/><Relationship Id="rId56" Type="http://schemas.openxmlformats.org/officeDocument/2006/relationships/slide" Target="slides/slide47.xml"/><Relationship Id="rId64" Type="http://schemas.openxmlformats.org/officeDocument/2006/relationships/slide" Target="slides/slide55.xml"/><Relationship Id="rId69" Type="http://schemas.openxmlformats.org/officeDocument/2006/relationships/notesMaster" Target="notesMasters/notesMaster1.xml"/><Relationship Id="rId8" Type="http://schemas.openxmlformats.org/officeDocument/2006/relationships/slideMaster" Target="slideMasters/slideMaster5.xml"/><Relationship Id="rId51" Type="http://schemas.openxmlformats.org/officeDocument/2006/relationships/slide" Target="slides/slide42.xml"/><Relationship Id="rId72"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59" Type="http://schemas.openxmlformats.org/officeDocument/2006/relationships/slide" Target="slides/slide50.xml"/><Relationship Id="rId67" Type="http://schemas.openxmlformats.org/officeDocument/2006/relationships/slide" Target="slides/slide58.xml"/><Relationship Id="rId20" Type="http://schemas.openxmlformats.org/officeDocument/2006/relationships/slide" Target="slides/slide11.xml"/><Relationship Id="rId41" Type="http://schemas.openxmlformats.org/officeDocument/2006/relationships/slide" Target="slides/slide32.xml"/><Relationship Id="rId54" Type="http://schemas.openxmlformats.org/officeDocument/2006/relationships/slide" Target="slides/slide45.xml"/><Relationship Id="rId62" Type="http://schemas.openxmlformats.org/officeDocument/2006/relationships/slide" Target="slides/slide53.xml"/><Relationship Id="rId70" Type="http://schemas.openxmlformats.org/officeDocument/2006/relationships/handoutMaster" Target="handoutMasters/handoutMaster1.xml"/><Relationship Id="rId75"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F456CE-05E4-4243-9B91-8CAC99B9EC54}" type="doc">
      <dgm:prSet loTypeId="urn:microsoft.com/office/officeart/2005/8/layout/hProcess9" loCatId="process" qsTypeId="urn:microsoft.com/office/officeart/2005/8/quickstyle/simple1" qsCatId="simple" csTypeId="urn:microsoft.com/office/officeart/2005/8/colors/accent1_2" csCatId="accent1" phldr="1"/>
      <dgm:spPr/>
    </dgm:pt>
    <dgm:pt modelId="{B1753103-0991-4553-BF36-AED41243C064}">
      <dgm:prSet phldrT="[Text]"/>
      <dgm:spPr/>
      <dgm:t>
        <a:bodyPr/>
        <a:lstStyle/>
        <a:p>
          <a:r>
            <a:rPr lang="en-US" dirty="0"/>
            <a:t>Introduction Dialog</a:t>
          </a:r>
        </a:p>
      </dgm:t>
    </dgm:pt>
    <dgm:pt modelId="{9D52EB92-3C14-48AF-8ADB-FFE6022120CD}" type="parTrans" cxnId="{3E733832-A61B-4C01-BE0F-35FC81102BF1}">
      <dgm:prSet/>
      <dgm:spPr/>
      <dgm:t>
        <a:bodyPr/>
        <a:lstStyle/>
        <a:p>
          <a:endParaRPr lang="en-US"/>
        </a:p>
      </dgm:t>
    </dgm:pt>
    <dgm:pt modelId="{C2909BA6-C1A0-4A3D-9097-910A52BCFE8D}" type="sibTrans" cxnId="{3E733832-A61B-4C01-BE0F-35FC81102BF1}">
      <dgm:prSet/>
      <dgm:spPr/>
      <dgm:t>
        <a:bodyPr/>
        <a:lstStyle/>
        <a:p>
          <a:endParaRPr lang="en-US"/>
        </a:p>
      </dgm:t>
    </dgm:pt>
    <dgm:pt modelId="{363AA924-69E0-4C6D-8FE0-0A8C17095D9E}">
      <dgm:prSet phldrT="[Text]"/>
      <dgm:spPr/>
      <dgm:t>
        <a:bodyPr/>
        <a:lstStyle/>
        <a:p>
          <a:r>
            <a:rPr lang="en-US" dirty="0"/>
            <a:t>User Info Dialog</a:t>
          </a:r>
        </a:p>
      </dgm:t>
    </dgm:pt>
    <dgm:pt modelId="{2D416B09-4195-4A25-8C58-40A486990C9D}" type="parTrans" cxnId="{60425706-9A6C-4309-BE9B-D4F30D33D277}">
      <dgm:prSet/>
      <dgm:spPr/>
      <dgm:t>
        <a:bodyPr/>
        <a:lstStyle/>
        <a:p>
          <a:endParaRPr lang="en-US"/>
        </a:p>
      </dgm:t>
    </dgm:pt>
    <dgm:pt modelId="{11737132-E2E5-4D06-8488-63913F02FCB3}" type="sibTrans" cxnId="{60425706-9A6C-4309-BE9B-D4F30D33D277}">
      <dgm:prSet/>
      <dgm:spPr/>
      <dgm:t>
        <a:bodyPr/>
        <a:lstStyle/>
        <a:p>
          <a:endParaRPr lang="en-US"/>
        </a:p>
      </dgm:t>
    </dgm:pt>
    <dgm:pt modelId="{F47E09DF-77EB-4A78-9D65-E94E10790947}">
      <dgm:prSet phldrT="[Text]"/>
      <dgm:spPr/>
      <dgm:t>
        <a:bodyPr/>
        <a:lstStyle/>
        <a:p>
          <a:r>
            <a:rPr lang="en-US" dirty="0"/>
            <a:t>Reservation Dialog</a:t>
          </a:r>
        </a:p>
      </dgm:t>
    </dgm:pt>
    <dgm:pt modelId="{D195DF09-0F3C-47B3-9A15-A796836C51FE}" type="parTrans" cxnId="{A2331C0A-BC6F-41C9-A831-C4C3408E7318}">
      <dgm:prSet/>
      <dgm:spPr/>
      <dgm:t>
        <a:bodyPr/>
        <a:lstStyle/>
        <a:p>
          <a:endParaRPr lang="en-US"/>
        </a:p>
      </dgm:t>
    </dgm:pt>
    <dgm:pt modelId="{E4CB47CD-05A7-4EF7-8A5F-C340D6634646}" type="sibTrans" cxnId="{A2331C0A-BC6F-41C9-A831-C4C3408E7318}">
      <dgm:prSet/>
      <dgm:spPr/>
      <dgm:t>
        <a:bodyPr/>
        <a:lstStyle/>
        <a:p>
          <a:endParaRPr lang="en-US"/>
        </a:p>
      </dgm:t>
    </dgm:pt>
    <dgm:pt modelId="{7DE850E4-22BC-4189-B206-6C38166DF1B7}" type="pres">
      <dgm:prSet presAssocID="{29F456CE-05E4-4243-9B91-8CAC99B9EC54}" presName="CompostProcess" presStyleCnt="0">
        <dgm:presLayoutVars>
          <dgm:dir/>
          <dgm:resizeHandles val="exact"/>
        </dgm:presLayoutVars>
      </dgm:prSet>
      <dgm:spPr/>
    </dgm:pt>
    <dgm:pt modelId="{65DF6D8B-2F47-496F-9A9C-87230615920C}" type="pres">
      <dgm:prSet presAssocID="{29F456CE-05E4-4243-9B91-8CAC99B9EC54}" presName="arrow" presStyleLbl="bgShp" presStyleIdx="0" presStyleCnt="1"/>
      <dgm:spPr/>
    </dgm:pt>
    <dgm:pt modelId="{128AD8F9-E10B-449B-9107-B607E0959E31}" type="pres">
      <dgm:prSet presAssocID="{29F456CE-05E4-4243-9B91-8CAC99B9EC54}" presName="linearProcess" presStyleCnt="0"/>
      <dgm:spPr/>
    </dgm:pt>
    <dgm:pt modelId="{5332ECF7-3349-42D2-A608-D332A9E39B0F}" type="pres">
      <dgm:prSet presAssocID="{B1753103-0991-4553-BF36-AED41243C064}" presName="textNode" presStyleLbl="node1" presStyleIdx="0" presStyleCnt="3">
        <dgm:presLayoutVars>
          <dgm:bulletEnabled val="1"/>
        </dgm:presLayoutVars>
      </dgm:prSet>
      <dgm:spPr/>
    </dgm:pt>
    <dgm:pt modelId="{07095286-808A-4DDC-9357-672531B88982}" type="pres">
      <dgm:prSet presAssocID="{C2909BA6-C1A0-4A3D-9097-910A52BCFE8D}" presName="sibTrans" presStyleCnt="0"/>
      <dgm:spPr/>
    </dgm:pt>
    <dgm:pt modelId="{020DC43E-E2E2-4754-B3DB-D1FDEF1D3174}" type="pres">
      <dgm:prSet presAssocID="{363AA924-69E0-4C6D-8FE0-0A8C17095D9E}" presName="textNode" presStyleLbl="node1" presStyleIdx="1" presStyleCnt="3">
        <dgm:presLayoutVars>
          <dgm:bulletEnabled val="1"/>
        </dgm:presLayoutVars>
      </dgm:prSet>
      <dgm:spPr/>
    </dgm:pt>
    <dgm:pt modelId="{B8244E26-5A86-46DC-9551-CD50F545F526}" type="pres">
      <dgm:prSet presAssocID="{11737132-E2E5-4D06-8488-63913F02FCB3}" presName="sibTrans" presStyleCnt="0"/>
      <dgm:spPr/>
    </dgm:pt>
    <dgm:pt modelId="{5C6F0EBE-2407-47C2-87C9-1395FE8AE065}" type="pres">
      <dgm:prSet presAssocID="{F47E09DF-77EB-4A78-9D65-E94E10790947}" presName="textNode" presStyleLbl="node1" presStyleIdx="2" presStyleCnt="3">
        <dgm:presLayoutVars>
          <dgm:bulletEnabled val="1"/>
        </dgm:presLayoutVars>
      </dgm:prSet>
      <dgm:spPr/>
    </dgm:pt>
  </dgm:ptLst>
  <dgm:cxnLst>
    <dgm:cxn modelId="{428C3603-2098-4886-99B5-1E35C13D02D2}" type="presOf" srcId="{363AA924-69E0-4C6D-8FE0-0A8C17095D9E}" destId="{020DC43E-E2E2-4754-B3DB-D1FDEF1D3174}" srcOrd="0" destOrd="0" presId="urn:microsoft.com/office/officeart/2005/8/layout/hProcess9"/>
    <dgm:cxn modelId="{60425706-9A6C-4309-BE9B-D4F30D33D277}" srcId="{29F456CE-05E4-4243-9B91-8CAC99B9EC54}" destId="{363AA924-69E0-4C6D-8FE0-0A8C17095D9E}" srcOrd="1" destOrd="0" parTransId="{2D416B09-4195-4A25-8C58-40A486990C9D}" sibTransId="{11737132-E2E5-4D06-8488-63913F02FCB3}"/>
    <dgm:cxn modelId="{A2331C0A-BC6F-41C9-A831-C4C3408E7318}" srcId="{29F456CE-05E4-4243-9B91-8CAC99B9EC54}" destId="{F47E09DF-77EB-4A78-9D65-E94E10790947}" srcOrd="2" destOrd="0" parTransId="{D195DF09-0F3C-47B3-9A15-A796836C51FE}" sibTransId="{E4CB47CD-05A7-4EF7-8A5F-C340D6634646}"/>
    <dgm:cxn modelId="{11937D0A-DC3F-4069-BD05-627E5C238EF7}" type="presOf" srcId="{29F456CE-05E4-4243-9B91-8CAC99B9EC54}" destId="{7DE850E4-22BC-4189-B206-6C38166DF1B7}" srcOrd="0" destOrd="0" presId="urn:microsoft.com/office/officeart/2005/8/layout/hProcess9"/>
    <dgm:cxn modelId="{3E733832-A61B-4C01-BE0F-35FC81102BF1}" srcId="{29F456CE-05E4-4243-9B91-8CAC99B9EC54}" destId="{B1753103-0991-4553-BF36-AED41243C064}" srcOrd="0" destOrd="0" parTransId="{9D52EB92-3C14-48AF-8ADB-FFE6022120CD}" sibTransId="{C2909BA6-C1A0-4A3D-9097-910A52BCFE8D}"/>
    <dgm:cxn modelId="{2000515F-3CC8-4E85-AA32-7D4047F467A5}" type="presOf" srcId="{F47E09DF-77EB-4A78-9D65-E94E10790947}" destId="{5C6F0EBE-2407-47C2-87C9-1395FE8AE065}" srcOrd="0" destOrd="0" presId="urn:microsoft.com/office/officeart/2005/8/layout/hProcess9"/>
    <dgm:cxn modelId="{F7B4D7EF-9F94-4B12-AF6A-4A2E849BDF93}" type="presOf" srcId="{B1753103-0991-4553-BF36-AED41243C064}" destId="{5332ECF7-3349-42D2-A608-D332A9E39B0F}" srcOrd="0" destOrd="0" presId="urn:microsoft.com/office/officeart/2005/8/layout/hProcess9"/>
    <dgm:cxn modelId="{853AA563-580D-493B-B74F-AED071239CF6}" type="presParOf" srcId="{7DE850E4-22BC-4189-B206-6C38166DF1B7}" destId="{65DF6D8B-2F47-496F-9A9C-87230615920C}" srcOrd="0" destOrd="0" presId="urn:microsoft.com/office/officeart/2005/8/layout/hProcess9"/>
    <dgm:cxn modelId="{DA390671-3040-49A6-912D-8D26F1996F4D}" type="presParOf" srcId="{7DE850E4-22BC-4189-B206-6C38166DF1B7}" destId="{128AD8F9-E10B-449B-9107-B607E0959E31}" srcOrd="1" destOrd="0" presId="urn:microsoft.com/office/officeart/2005/8/layout/hProcess9"/>
    <dgm:cxn modelId="{B53BCA5C-E296-4639-897B-7334C4132B37}" type="presParOf" srcId="{128AD8F9-E10B-449B-9107-B607E0959E31}" destId="{5332ECF7-3349-42D2-A608-D332A9E39B0F}" srcOrd="0" destOrd="0" presId="urn:microsoft.com/office/officeart/2005/8/layout/hProcess9"/>
    <dgm:cxn modelId="{BDA3A533-FEDD-4E51-B695-EC91C695D6C6}" type="presParOf" srcId="{128AD8F9-E10B-449B-9107-B607E0959E31}" destId="{07095286-808A-4DDC-9357-672531B88982}" srcOrd="1" destOrd="0" presId="urn:microsoft.com/office/officeart/2005/8/layout/hProcess9"/>
    <dgm:cxn modelId="{150CEDE3-81F4-4009-817D-DBDE54815127}" type="presParOf" srcId="{128AD8F9-E10B-449B-9107-B607E0959E31}" destId="{020DC43E-E2E2-4754-B3DB-D1FDEF1D3174}" srcOrd="2" destOrd="0" presId="urn:microsoft.com/office/officeart/2005/8/layout/hProcess9"/>
    <dgm:cxn modelId="{C85B4E47-B5F8-427C-9A33-4469B49701A5}" type="presParOf" srcId="{128AD8F9-E10B-449B-9107-B607E0959E31}" destId="{B8244E26-5A86-46DC-9551-CD50F545F526}" srcOrd="3" destOrd="0" presId="urn:microsoft.com/office/officeart/2005/8/layout/hProcess9"/>
    <dgm:cxn modelId="{8CD05C6C-3CB6-4DD1-A08B-FC648440C71E}" type="presParOf" srcId="{128AD8F9-E10B-449B-9107-B607E0959E31}" destId="{5C6F0EBE-2407-47C2-87C9-1395FE8AE065}"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DF6D8B-2F47-496F-9A9C-87230615920C}">
      <dsp:nvSpPr>
        <dsp:cNvPr id="0" name=""/>
        <dsp:cNvSpPr/>
      </dsp:nvSpPr>
      <dsp:spPr>
        <a:xfrm>
          <a:off x="621823" y="0"/>
          <a:ext cx="7047335" cy="4724399"/>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332ECF7-3349-42D2-A608-D332A9E39B0F}">
      <dsp:nvSpPr>
        <dsp:cNvPr id="0" name=""/>
        <dsp:cNvSpPr/>
      </dsp:nvSpPr>
      <dsp:spPr>
        <a:xfrm>
          <a:off x="5123" y="1417319"/>
          <a:ext cx="2667268" cy="18897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Introduction Dialog</a:t>
          </a:r>
        </a:p>
      </dsp:txBody>
      <dsp:txXfrm>
        <a:off x="97373" y="1509569"/>
        <a:ext cx="2482768" cy="1705260"/>
      </dsp:txXfrm>
    </dsp:sp>
    <dsp:sp modelId="{020DC43E-E2E2-4754-B3DB-D1FDEF1D3174}">
      <dsp:nvSpPr>
        <dsp:cNvPr id="0" name=""/>
        <dsp:cNvSpPr/>
      </dsp:nvSpPr>
      <dsp:spPr>
        <a:xfrm>
          <a:off x="2811857" y="1417319"/>
          <a:ext cx="2667268" cy="18897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User Info Dialog</a:t>
          </a:r>
        </a:p>
      </dsp:txBody>
      <dsp:txXfrm>
        <a:off x="2904107" y="1509569"/>
        <a:ext cx="2482768" cy="1705260"/>
      </dsp:txXfrm>
    </dsp:sp>
    <dsp:sp modelId="{5C6F0EBE-2407-47C2-87C9-1395FE8AE065}">
      <dsp:nvSpPr>
        <dsp:cNvPr id="0" name=""/>
        <dsp:cNvSpPr/>
      </dsp:nvSpPr>
      <dsp:spPr>
        <a:xfrm>
          <a:off x="5618590" y="1417319"/>
          <a:ext cx="2667268" cy="18897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Reservation Dialog</a:t>
          </a:r>
        </a:p>
      </dsp:txBody>
      <dsp:txXfrm>
        <a:off x="5710840" y="1509569"/>
        <a:ext cx="2482768" cy="170526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Microsoft Build 2016</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4/18/2017 9:07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3-13T01:57:42.677"/>
    </inkml:context>
    <inkml:brush xml:id="br0">
      <inkml:brushProperty name="width" value="0.025" units="cm"/>
      <inkml:brushProperty name="height" value="0.025" units="cm"/>
      <inkml:brushProperty name="color" value="#ED1C24"/>
      <inkml:brushProperty name="ignorePressure" value="1"/>
    </inkml:brush>
  </inkml:definitions>
  <inkml:traceGroup>
    <inkml:annotationXML>
      <emma:emma xmlns:emma="http://www.w3.org/2003/04/emma" version="1.0">
        <emma:interpretation id="{0B508F5B-A616-422E-A513-D025E9FC92BF}" emma:medium="tactile" emma:mode="ink">
          <msink:context xmlns:msink="http://schemas.microsoft.com/ink/2010/main" type="inkDrawing"/>
        </emma:interpretation>
      </emma:emma>
    </inkml:annotationXML>
    <inkml:trace contextRef="#ctx0" brushRef="#br0">386 10299</inkml:trace>
  </inkml:traceGroup>
</inkml:ink>
</file>

<file path=ppt/media/hdphoto1.wdp>
</file>

<file path=ppt/media/hdphoto2.wdp>
</file>

<file path=ppt/media/hdphoto3.wdp>
</file>

<file path=ppt/media/image10.jpg>
</file>

<file path=ppt/media/image13.jp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svg>
</file>

<file path=ppt/media/image38.png>
</file>

<file path=ppt/media/image39.png>
</file>

<file path=ppt/media/image4.png>
</file>

<file path=ppt/media/image40.png>
</file>

<file path=ppt/media/image41.tiff>
</file>

<file path=ppt/media/image42.tiff>
</file>

<file path=ppt/media/image43.tiff>
</file>

<file path=ppt/media/image44.tiff>
</file>

<file path=ppt/media/image45.tiff>
</file>

<file path=ppt/media/image46.tiff>
</file>

<file path=ppt/media/image47.tiff>
</file>

<file path=ppt/media/image48.tiff>
</file>

<file path=ppt/media/image49.tiff>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Microsoft Build 2016</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4/18/2017 9:07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D1E034-5232-41F8-B991-F18E5FA0EB1B}"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099924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http://blog.algorithmia.com/introduction-natural-language-processing-nlp/ </a:t>
            </a:r>
          </a:p>
          <a:p>
            <a:endParaRPr lang="en-US" dirty="0"/>
          </a:p>
          <a:p>
            <a:r>
              <a:rPr lang="en-US" dirty="0"/>
              <a:t>https://www.youtube.com/watch?v=8S3qHHUKqYk </a:t>
            </a:r>
          </a:p>
          <a:p>
            <a:endParaRPr lang="en-US" dirty="0"/>
          </a:p>
          <a:p>
            <a:r>
              <a:rPr lang="en-US" dirty="0"/>
              <a:t>Tons of stuff here : http://blog.algorithmia.com/introduction-natural-language-processing-nlp/ </a:t>
            </a:r>
          </a:p>
          <a:p>
            <a:endParaRPr lang="en-US" dirty="0"/>
          </a:p>
          <a:p>
            <a:r>
              <a:rPr lang="en-US" dirty="0"/>
              <a:t>Human generated language. </a:t>
            </a:r>
          </a:p>
          <a:p>
            <a:endParaRPr lang="en-US" dirty="0"/>
          </a:p>
          <a:p>
            <a:r>
              <a:rPr lang="en-US" dirty="0"/>
              <a:t>spam</a:t>
            </a:r>
            <a:r>
              <a:rPr lang="en-US" baseline="0" dirty="0"/>
              <a:t> detection</a:t>
            </a:r>
          </a:p>
          <a:p>
            <a:endParaRPr lang="en-US" dirty="0"/>
          </a:p>
          <a:p>
            <a:r>
              <a:rPr lang="en-US" dirty="0"/>
              <a:t>Millennial speak</a:t>
            </a:r>
          </a:p>
          <a:p>
            <a:r>
              <a:rPr lang="en-US" dirty="0"/>
              <a:t>On fleek</a:t>
            </a:r>
          </a:p>
          <a:p>
            <a:r>
              <a:rPr lang="en-US" dirty="0"/>
              <a:t>Bae</a:t>
            </a:r>
          </a:p>
          <a:p>
            <a:r>
              <a:rPr lang="en-US" dirty="0"/>
              <a:t>Dabbing</a:t>
            </a:r>
          </a:p>
          <a:p>
            <a:r>
              <a:rPr lang="en-US" dirty="0"/>
              <a:t>Yolo</a:t>
            </a:r>
          </a:p>
          <a:p>
            <a:r>
              <a:rPr lang="en-US" dirty="0"/>
              <a:t>Throwing Shade</a:t>
            </a:r>
          </a:p>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4/18/2017 9:07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4423671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4/18/2017 9:07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213377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4/18/2017 9:07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35509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4/18/2017 9:07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00752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4/18/2017 9:07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232410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4/18/2017 9:07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791558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4/18/2017 9:07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216177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4/18/2017 9:07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806707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4/18/2017 9:07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46628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1949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D1E034-5232-41F8-B991-F18E5FA0EB1B}"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3786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4/18/2017 9:07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385098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D1E034-5232-41F8-B991-F18E5FA0EB1B}"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01384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D1E034-5232-41F8-B991-F18E5FA0EB1B}"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03681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4/18/2017 9:07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2131733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4/18/2017 9:07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240047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they were not very useful,</a:t>
            </a:r>
            <a:r>
              <a:rPr lang="en-US" baseline="0" dirty="0"/>
              <a:t> just a simple experiment. </a:t>
            </a:r>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4/18/2017 9:07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2940238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4/18/2017 9:07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660523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http://blog.algorithmia.com/introduction-natural-language-processing-nlp/ </a:t>
            </a:r>
          </a:p>
          <a:p>
            <a:endParaRPr lang="en-US" dirty="0"/>
          </a:p>
          <a:p>
            <a:r>
              <a:rPr lang="en-US" dirty="0"/>
              <a:t>https://www.youtube.com/watch?v=8S3qHHUKqYk </a:t>
            </a:r>
          </a:p>
          <a:p>
            <a:endParaRPr lang="en-US" dirty="0"/>
          </a:p>
          <a:p>
            <a:r>
              <a:rPr lang="en-US" dirty="0"/>
              <a:t>Tons of stuff here : http://blog.algorithmia.com/introduction-natural-language-processing-nlp/ </a:t>
            </a:r>
          </a:p>
          <a:p>
            <a:endParaRPr lang="en-US" dirty="0"/>
          </a:p>
          <a:p>
            <a:r>
              <a:rPr lang="en-US" dirty="0"/>
              <a:t>Human generated language. </a:t>
            </a:r>
          </a:p>
          <a:p>
            <a:endParaRPr lang="en-US" dirty="0"/>
          </a:p>
          <a:p>
            <a:r>
              <a:rPr lang="en-US" dirty="0"/>
              <a:t>spam</a:t>
            </a:r>
            <a:r>
              <a:rPr lang="en-US" baseline="0" dirty="0"/>
              <a:t> detection</a:t>
            </a:r>
          </a:p>
          <a:p>
            <a:endParaRPr lang="en-US" dirty="0"/>
          </a:p>
          <a:p>
            <a:r>
              <a:rPr lang="en-US" dirty="0"/>
              <a:t>Millennial speak</a:t>
            </a:r>
          </a:p>
          <a:p>
            <a:r>
              <a:rPr lang="en-US" dirty="0"/>
              <a:t>On fleek</a:t>
            </a:r>
          </a:p>
          <a:p>
            <a:r>
              <a:rPr lang="en-US" dirty="0"/>
              <a:t>Bae</a:t>
            </a:r>
          </a:p>
          <a:p>
            <a:r>
              <a:rPr lang="en-US" dirty="0"/>
              <a:t>Dabbing</a:t>
            </a:r>
          </a:p>
          <a:p>
            <a:r>
              <a:rPr lang="en-US" dirty="0"/>
              <a:t>Yolo</a:t>
            </a:r>
          </a:p>
          <a:p>
            <a:r>
              <a:rPr lang="en-US" dirty="0"/>
              <a:t>Throwing Shade</a:t>
            </a:r>
          </a:p>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4/18/2017 9:07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4507888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4.jpe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jpg"/><Relationship Id="rId1" Type="http://schemas.openxmlformats.org/officeDocument/2006/relationships/slideMaster" Target="../slideMasters/slideMaster6.xml"/><Relationship Id="rId4" Type="http://schemas.openxmlformats.org/officeDocument/2006/relationships/image" Target="../media/image24.png"/></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3.xml"/><Relationship Id="rId5" Type="http://schemas.openxmlformats.org/officeDocument/2006/relationships/image" Target="../media/image9.png"/><Relationship Id="rId4" Type="http://schemas.microsoft.com/office/2007/relationships/hdphoto" Target="../media/hdphoto2.wdp"/></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559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 Whit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9335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25269312"/>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92889"/>
            <a:ext cx="11856403"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dirty="0">
                <a:gradFill>
                  <a:gsLst>
                    <a:gs pos="0">
                      <a:srgbClr val="FFFFFF"/>
                    </a:gs>
                    <a:gs pos="100000">
                      <a:srgbClr val="FFFFFF"/>
                    </a:gs>
                  </a:gsLst>
                  <a:lin ang="5400000" scaled="0"/>
                </a:gradFill>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174697005"/>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106972196"/>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3"/>
            <a:ext cx="12434704" cy="6994521"/>
          </a:xfrm>
          <a:prstGeom prst="rect">
            <a:avLst/>
          </a:prstGeom>
        </p:spPr>
      </p:pic>
      <p:sp>
        <p:nvSpPr>
          <p:cNvPr id="2" name="Rectangle 1"/>
          <p:cNvSpPr/>
          <p:nvPr userDrawn="1"/>
        </p:nvSpPr>
        <p:spPr bwMode="auto">
          <a:xfrm>
            <a:off x="271399" y="2125665"/>
            <a:ext cx="6404041"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74704" y="2125662"/>
            <a:ext cx="6400736" cy="1828800"/>
          </a:xfrm>
          <a:noFill/>
        </p:spPr>
        <p:txBody>
          <a:bodyPr lIns="146304" tIns="91440" rIns="146304" bIns="91440" anchor="t" anchorCtr="0"/>
          <a:lstStyle>
            <a:lvl1pPr>
              <a:defRPr sz="5400" spc="-101"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1" y="3954445"/>
            <a:ext cx="6402389"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457201" y="479426"/>
            <a:ext cx="2101977" cy="401542"/>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457201" y="880969"/>
            <a:ext cx="2101977"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139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55672" y="6149341"/>
            <a:ext cx="1702251" cy="365760"/>
          </a:xfrm>
          <a:prstGeom prst="rect">
            <a:avLst/>
          </a:prstGeom>
        </p:spPr>
      </p:pic>
    </p:spTree>
    <p:extLst>
      <p:ext uri="{BB962C8B-B14F-4D97-AF65-F5344CB8AC3E}">
        <p14:creationId xmlns:p14="http://schemas.microsoft.com/office/powerpoint/2010/main" val="262807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7" y="-634"/>
            <a:ext cx="12435840" cy="6995160"/>
          </a:xfrm>
          <a:prstGeom prst="rect">
            <a:avLst/>
          </a:prstGeom>
        </p:spPr>
      </p:pic>
      <p:sp>
        <p:nvSpPr>
          <p:cNvPr id="2" name="Rectangle 1"/>
          <p:cNvSpPr/>
          <p:nvPr userDrawn="1"/>
        </p:nvSpPr>
        <p:spPr bwMode="auto">
          <a:xfrm>
            <a:off x="5757798" y="2145700"/>
            <a:ext cx="6404041"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5761102" y="2145699"/>
            <a:ext cx="6400736" cy="1828800"/>
          </a:xfrm>
          <a:noFill/>
        </p:spPr>
        <p:txBody>
          <a:bodyPr lIns="146304" tIns="91440" rIns="146304" bIns="91440" anchor="t" anchorCtr="0"/>
          <a:lstStyle>
            <a:lvl1pPr>
              <a:defRPr sz="5400" spc="-101"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50" y="3974481"/>
            <a:ext cx="6402389"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89133" y="6344796"/>
            <a:ext cx="1686559" cy="363258"/>
          </a:xfrm>
          <a:prstGeom prst="rect">
            <a:avLst/>
          </a:prstGeom>
        </p:spPr>
      </p:pic>
    </p:spTree>
    <p:extLst>
      <p:ext uri="{BB962C8B-B14F-4D97-AF65-F5344CB8AC3E}">
        <p14:creationId xmlns:p14="http://schemas.microsoft.com/office/powerpoint/2010/main" val="800516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3" y="-1"/>
            <a:ext cx="15436664" cy="8684366"/>
          </a:xfrm>
          <a:prstGeom prst="rect">
            <a:avLst/>
          </a:prstGeom>
        </p:spPr>
      </p:pic>
      <p:sp>
        <p:nvSpPr>
          <p:cNvPr id="2" name="Rectangle 1"/>
          <p:cNvSpPr/>
          <p:nvPr userDrawn="1"/>
        </p:nvSpPr>
        <p:spPr bwMode="auto">
          <a:xfrm>
            <a:off x="271399" y="2125665"/>
            <a:ext cx="6404041"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74704" y="2125662"/>
            <a:ext cx="6400736" cy="1828800"/>
          </a:xfrm>
          <a:noFill/>
        </p:spPr>
        <p:txBody>
          <a:bodyPr lIns="146304" tIns="91440" rIns="146304" bIns="91440" anchor="t" anchorCtr="0"/>
          <a:lstStyle>
            <a:lvl1pPr>
              <a:defRPr sz="5400" spc="-101"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1" y="3954445"/>
            <a:ext cx="6402389"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2598" y="6164263"/>
            <a:ext cx="1686559" cy="363258"/>
          </a:xfrm>
          <a:prstGeom prst="rect">
            <a:avLst/>
          </a:prstGeom>
        </p:spPr>
      </p:pic>
    </p:spTree>
    <p:extLst>
      <p:ext uri="{BB962C8B-B14F-4D97-AF65-F5344CB8AC3E}">
        <p14:creationId xmlns:p14="http://schemas.microsoft.com/office/powerpoint/2010/main" val="2265814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7"/>
          </a:xfrm>
          <a:noFill/>
        </p:spPr>
        <p:txBody>
          <a:bodyPr lIns="146304" tIns="91440" rIns="146304" bIns="91440" anchor="t" anchorCtr="0"/>
          <a:lstStyle>
            <a:lvl1pPr>
              <a:defRPr sz="5400" spc="-101"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3" y="3955788"/>
            <a:ext cx="7315137" cy="1828008"/>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7200" y="6149341"/>
            <a:ext cx="1707456" cy="365760"/>
          </a:xfrm>
          <a:prstGeom prst="rect">
            <a:avLst/>
          </a:prstGeom>
        </p:spPr>
      </p:pic>
      <p:sp>
        <p:nvSpPr>
          <p:cNvPr id="8" name="Rectangle 7"/>
          <p:cNvSpPr/>
          <p:nvPr userDrawn="1"/>
        </p:nvSpPr>
        <p:spPr bwMode="auto">
          <a:xfrm>
            <a:off x="457201" y="479426"/>
            <a:ext cx="2101977" cy="401542"/>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457201" y="880969"/>
            <a:ext cx="2101977"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90000"/>
              </a:lnSpc>
              <a:spcBef>
                <a:spcPct val="0"/>
              </a:spcBef>
              <a:spcAft>
                <a:spcPct val="0"/>
              </a:spcAft>
              <a:buClrTx/>
              <a:buSzTx/>
              <a:buFontTx/>
              <a:buNone/>
              <a:tabLst/>
              <a:defRPr/>
            </a:pPr>
            <a:r>
              <a:rPr kumimoji="0" lang="en-US" sz="139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Update on slide master</a:t>
            </a:r>
          </a:p>
        </p:txBody>
      </p:sp>
    </p:spTree>
    <p:extLst>
      <p:ext uri="{BB962C8B-B14F-4D97-AF65-F5344CB8AC3E}">
        <p14:creationId xmlns:p14="http://schemas.microsoft.com/office/powerpoint/2010/main" val="5061961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0"/>
            <a:ext cx="11887200" cy="2091819"/>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74" indent="0">
              <a:buNone/>
              <a:defRPr/>
            </a:lvl3pPr>
            <a:lvl4pPr marL="457147" indent="0">
              <a:buNone/>
              <a:defRPr/>
            </a:lvl4pPr>
            <a:lvl5pPr marL="685722"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43412024"/>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104201"/>
          </a:xfrm>
        </p:spPr>
        <p:txBody>
          <a:bodyPr>
            <a:spAutoFit/>
          </a:bodyPr>
          <a:lstStyle>
            <a:lvl1pPr>
              <a:defRPr sz="3599"/>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1026002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1"/>
            <a:ext cx="5486399" cy="198108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48" indent="0">
              <a:buNone/>
              <a:tabLst/>
              <a:defRPr sz="2000"/>
            </a:lvl3pPr>
            <a:lvl4pPr marL="460323" indent="0">
              <a:buNone/>
              <a:defRPr/>
            </a:lvl4pPr>
            <a:lvl5pPr marL="685722"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40" y="1212851"/>
            <a:ext cx="5486399" cy="198108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48" indent="0">
              <a:buNone/>
              <a:tabLst/>
              <a:defRPr sz="2000"/>
            </a:lvl3pPr>
            <a:lvl4pPr marL="460323" indent="0">
              <a:buNone/>
              <a:defRPr/>
            </a:lvl4pPr>
            <a:lvl5pPr marL="685722"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98218152"/>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1"/>
            <a:ext cx="5486399" cy="2491871"/>
          </a:xfrm>
        </p:spPr>
        <p:txBody>
          <a:bodyPr wrap="square">
            <a:spAutoFit/>
          </a:bodyPr>
          <a:lstStyle>
            <a:lvl1pPr marL="287306" indent="-287306">
              <a:spcBef>
                <a:spcPts val="1224"/>
              </a:spcBef>
              <a:buClr>
                <a:schemeClr val="tx1"/>
              </a:buClr>
              <a:buFont typeface="Arial" pitchFamily="34" charset="0"/>
              <a:buChar char="•"/>
              <a:defRPr sz="3199"/>
            </a:lvl1pPr>
            <a:lvl2pPr marL="531105" indent="-233167">
              <a:defRPr sz="2400"/>
            </a:lvl2pPr>
            <a:lvl3pPr marL="699505" indent="-168399">
              <a:tabLst/>
              <a:defRPr sz="2000"/>
            </a:lvl3pPr>
            <a:lvl4pPr marL="880856" indent="-181352">
              <a:defRPr/>
            </a:lvl4pPr>
            <a:lvl5pPr marL="1049257" indent="-16839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40" y="1212851"/>
            <a:ext cx="5486399" cy="2491871"/>
          </a:xfrm>
        </p:spPr>
        <p:txBody>
          <a:bodyPr wrap="square">
            <a:spAutoFit/>
          </a:bodyPr>
          <a:lstStyle>
            <a:lvl1pPr marL="287306" indent="-287306">
              <a:spcBef>
                <a:spcPts val="1224"/>
              </a:spcBef>
              <a:buClr>
                <a:schemeClr val="tx1"/>
              </a:buClr>
              <a:buFont typeface="Arial" pitchFamily="34" charset="0"/>
              <a:buChar char="•"/>
              <a:defRPr sz="3199"/>
            </a:lvl1pPr>
            <a:lvl2pPr marL="531105" indent="-233167">
              <a:defRPr sz="2400"/>
            </a:lvl2pPr>
            <a:lvl3pPr marL="699505" indent="-168399">
              <a:tabLst/>
              <a:defRPr sz="2000"/>
            </a:lvl3pPr>
            <a:lvl4pPr marL="880856" indent="-181352">
              <a:defRPr/>
            </a:lvl4pPr>
            <a:lvl5pPr marL="1049257" indent="-16839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39545492"/>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057093842"/>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2" cy="1185314"/>
          </a:xfrm>
          <a:noFill/>
        </p:spPr>
        <p:txBody>
          <a:bodyPr tIns="91440" bIns="91440" anchor="t" anchorCtr="0">
            <a:spAutoFit/>
          </a:bodyPr>
          <a:lstStyle>
            <a:lvl1pPr>
              <a:defRPr sz="7198" spc="-101"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40" y="3954463"/>
            <a:ext cx="10058400" cy="799866"/>
          </a:xfrm>
          <a:noFill/>
        </p:spPr>
        <p:txBody>
          <a:bodyPr lIns="182880" tIns="146304" rIns="182880" bIns="146304">
            <a:sp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3696766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2" cy="1185314"/>
          </a:xfrm>
          <a:noFill/>
        </p:spPr>
        <p:txBody>
          <a:bodyPr tIns="91440" bIns="91440" anchor="t" anchorCtr="0">
            <a:spAutoFit/>
          </a:bodyPr>
          <a:lstStyle>
            <a:lvl1pPr>
              <a:defRPr lang="en-US" sz="7198" b="0" kern="1200" cap="none" spc="-101"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911370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03479855"/>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63526004"/>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93552445"/>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2"/>
            <a:ext cx="11887200" cy="1185314"/>
          </a:xfrm>
          <a:noFill/>
        </p:spPr>
        <p:txBody>
          <a:bodyPr tIns="91440" bIns="91440" anchor="t" anchorCtr="0">
            <a:spAutoFit/>
          </a:bodyPr>
          <a:lstStyle>
            <a:lvl1pPr>
              <a:defRPr sz="7198" spc="-101"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33298306"/>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7"/>
            <a:ext cx="5486399" cy="2079088"/>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6" y="1"/>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96835922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1128526"/>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512206"/>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5806972"/>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2026658"/>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3" tIns="46633" rIns="46633" bIns="46633" numCol="1" spcCol="0" rtlCol="0" fromWordArt="0" anchor="ctr" anchorCtr="0" forceAA="0" compatLnSpc="1">
            <a:prstTxWarp prst="textNoShape">
              <a:avLst/>
            </a:prstTxWarp>
            <a:noAutofit/>
          </a:bodyPr>
          <a:lstStyle/>
          <a:p>
            <a:pPr marL="0" marR="0" lvl="0" indent="0" algn="ctr" defTabSz="932365"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74641" y="1221158"/>
            <a:ext cx="11887198" cy="2062521"/>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1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4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6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7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1007620"/>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92889"/>
            <a:ext cx="11856403" cy="403263"/>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marL="0" marR="0" lvl="0" indent="0" algn="l" defTabSz="932182" rtl="0" eaLnBrk="0" fontAlgn="auto" latinLnBrk="0" hangingPunct="0">
              <a:lnSpc>
                <a:spcPct val="100000"/>
              </a:lnSpc>
              <a:spcBef>
                <a:spcPts val="0"/>
              </a:spcBef>
              <a:spcAft>
                <a:spcPts val="0"/>
              </a:spcAft>
              <a:buClrTx/>
              <a:buSzTx/>
              <a:buFontTx/>
              <a:buNone/>
              <a:tabLst/>
              <a:defRPr/>
            </a:pPr>
            <a:r>
              <a:rPr kumimoji="0" lang="en-US" sz="701"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1" y="3145042"/>
            <a:ext cx="3288506" cy="704445"/>
          </a:xfrm>
          <a:prstGeom prst="rect">
            <a:avLst/>
          </a:prstGeom>
        </p:spPr>
      </p:pic>
    </p:spTree>
    <p:extLst>
      <p:ext uri="{BB962C8B-B14F-4D97-AF65-F5344CB8AC3E}">
        <p14:creationId xmlns:p14="http://schemas.microsoft.com/office/powerpoint/2010/main" val="4078227525"/>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2"/>
            <a:ext cx="11887200" cy="2510095"/>
          </a:xfrm>
          <a:prstGeom prst="rect">
            <a:avLst/>
          </a:prstGeom>
        </p:spPr>
        <p:txBody>
          <a:bodyPr/>
          <a:lstStyle>
            <a:lvl1pPr marL="290480" indent="-290480">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35" indent="-28095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913" indent="-290480">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88" indent="-22857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61" indent="-22857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3"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56403085"/>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779133670"/>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pic>
        <p:nvPicPr>
          <p:cNvPr id="7" name="Picture 6"/>
          <p:cNvPicPr>
            <a:picLocks noChangeAspect="1"/>
          </p:cNvPicPr>
          <p:nvPr userDrawn="1"/>
        </p:nvPicPr>
        <p:blipFill>
          <a:blip r:embed="rId4"/>
          <a:stretch>
            <a:fillRect/>
          </a:stretch>
        </p:blipFill>
        <p:spPr>
          <a:xfrm>
            <a:off x="4828910" y="493939"/>
            <a:ext cx="7135291" cy="1325880"/>
          </a:xfrm>
          <a:prstGeom prst="rect">
            <a:avLst/>
          </a:prstGeom>
        </p:spPr>
      </p:pic>
    </p:spTree>
    <p:extLst>
      <p:ext uri="{BB962C8B-B14F-4D97-AF65-F5344CB8AC3E}">
        <p14:creationId xmlns:p14="http://schemas.microsoft.com/office/powerpoint/2010/main" val="1217291317"/>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Ref idx="1001">
        <a:schemeClr val="bg2"/>
      </p:bgRef>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75" y="4395788"/>
            <a:ext cx="12433300" cy="2601913"/>
          </a:xfrm>
          <a:prstGeom prst="rect">
            <a:avLst/>
          </a:prstGeom>
          <a:solidFill>
            <a:srgbClr val="4DA0E2"/>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7"/>
          <p:cNvSpPr>
            <a:spLocks noChangeArrowheads="1"/>
          </p:cNvSpPr>
          <p:nvPr userDrawn="1"/>
        </p:nvSpPr>
        <p:spPr bwMode="auto">
          <a:xfrm>
            <a:off x="0" y="5843588"/>
            <a:ext cx="12433301" cy="1154113"/>
          </a:xfrm>
          <a:prstGeom prst="rect">
            <a:avLst/>
          </a:prstGeom>
          <a:solidFill>
            <a:srgbClr val="00188F"/>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Rectangle 8"/>
          <p:cNvSpPr>
            <a:spLocks noChangeArrowheads="1"/>
          </p:cNvSpPr>
          <p:nvPr userDrawn="1"/>
        </p:nvSpPr>
        <p:spPr bwMode="auto">
          <a:xfrm>
            <a:off x="3175" y="3409950"/>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12"/>
          <p:cNvSpPr/>
          <p:nvPr userDrawn="1"/>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551231"/>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1713939"/>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8481738" y="294304"/>
            <a:ext cx="3657600" cy="461665"/>
          </a:xfrm>
        </p:spPr>
        <p:txBody>
          <a:bodyPr/>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5" name="Text Placeholder 16"/>
          <p:cNvSpPr>
            <a:spLocks noGrp="1"/>
          </p:cNvSpPr>
          <p:nvPr>
            <p:ph type="body" sz="quarter" idx="14" hasCustomPrompt="1"/>
          </p:nvPr>
        </p:nvSpPr>
        <p:spPr>
          <a:xfrm>
            <a:off x="274703" y="6026443"/>
            <a:ext cx="3657600" cy="461665"/>
          </a:xfrm>
        </p:spPr>
        <p:txBody>
          <a:bodyPr/>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pic>
        <p:nvPicPr>
          <p:cNvPr id="16" name="Picture 15"/>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206265822"/>
      </p:ext>
    </p:extLst>
  </p:cSld>
  <p:clrMapOvr>
    <a:overrideClrMapping bg1="dk1" tx1="lt1" bg2="dk2" tx2="lt2" accent1="accent1" accent2="accent2" accent3="accent3" accent4="accent4" accent5="accent5" accent6="accent6" hlink="hlink" folHlink="folHlink"/>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4.96142E-6 L -4.34261E-6 4.9614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2.42851E-6 L -3.02783E-6 2.42851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950"/>
                                        <p:tgtEl>
                                          <p:spTgt spid="1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1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1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2.13345E-6 L 1.62369E-6 2.13345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2.09714E-6 L -4.54174E-6 -2.09714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2.42851E-6 L -3.02783E-6 2.42851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tmplLst>
          <p:tmpl>
            <p:tnLst>
              <p:par>
                <p:cTn presetID="63" presetClass="path" presetSubtype="0" decel="100000" fill="hold" nodeType="withEffect">
                  <p:stCondLst>
                    <p:cond delay="700"/>
                  </p:stCondLst>
                  <p:childTnLst>
                    <p:animMotion origin="layout" path="M -0.01455 2.13345E-6 L 1.62369E-6 2.13345E-6 " pathEditMode="relative" rAng="0" ptsTypes="AA">
                      <p:cBhvr>
                        <p:cTn dur="950" fill="hold"/>
                        <p:tgtEl>
                          <p:spTgt spid="17"/>
                        </p:tgtEl>
                        <p:attrNameLst>
                          <p:attrName>ppt_x</p:attrName>
                          <p:attrName>ppt_y</p:attrName>
                        </p:attrNameLst>
                      </p:cBhvr>
                      <p:rCtr x="728" y="0"/>
                    </p:animMotion>
                  </p:childTnLst>
                </p:cTn>
              </p:par>
            </p:tnLst>
          </p:tmpl>
        </p:tmplLst>
      </p:bldP>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tmplLst>
          <p:tmpl>
            <p:tnLst>
              <p:par>
                <p:cTn presetID="63" presetClass="path" presetSubtype="0" decel="100000" fill="hold" nodeType="withEffect">
                  <p:stCondLst>
                    <p:cond delay="700"/>
                  </p:stCondLst>
                  <p:childTnLst>
                    <p:animMotion origin="layout" path="M -0.01455 -2.09714E-6 L -4.54174E-6 -2.09714E-6 " pathEditMode="relative" rAng="0" ptsTypes="AA">
                      <p:cBhvr>
                        <p:cTn dur="950" fill="hold"/>
                        <p:tgtEl>
                          <p:spTgt spid="15"/>
                        </p:tgtEl>
                        <p:attrNameLst>
                          <p:attrName>ppt_x</p:attrName>
                          <p:attrName>ppt_y</p:attrName>
                        </p:attrNameLst>
                      </p:cBhvr>
                      <p:rCtr x="728" y="0"/>
                    </p:animMotion>
                  </p:childTnLst>
                </p:cTn>
              </p:par>
            </p:tnLst>
          </p:tmpl>
        </p:tmplLst>
      </p:bldP>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37131397"/>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Slide - STATIC">
    <p:bg>
      <p:bgRef idx="1001">
        <a:schemeClr val="bg2"/>
      </p:bgRef>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505774"/>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1668482"/>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extBox 7"/>
          <p:cNvSpPr txBox="1"/>
          <p:nvPr userDrawn="1"/>
        </p:nvSpPr>
        <p:spPr bwMode="white">
          <a:xfrm>
            <a:off x="4454934" y="6697627"/>
            <a:ext cx="3526606"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363" rtl="0" eaLnBrk="1" latinLnBrk="0" hangingPunct="1"/>
            <a:r>
              <a:rPr lang="en-US" sz="1050"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8504082" y="285943"/>
            <a:ext cx="3657600" cy="461665"/>
          </a:xfrm>
        </p:spPr>
        <p:txBody>
          <a:bodyPr/>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0" name="Text Placeholder 16"/>
          <p:cNvSpPr>
            <a:spLocks noGrp="1"/>
          </p:cNvSpPr>
          <p:nvPr>
            <p:ph type="body" sz="quarter" idx="14" hasCustomPrompt="1"/>
          </p:nvPr>
        </p:nvSpPr>
        <p:spPr>
          <a:xfrm>
            <a:off x="280051" y="6045467"/>
            <a:ext cx="3657600" cy="461665"/>
          </a:xfrm>
        </p:spPr>
        <p:txBody>
          <a:bodyPr/>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pic>
        <p:nvPicPr>
          <p:cNvPr id="11" name="Picture 10"/>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8520715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10382739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2361846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002780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8969051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745492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4249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475625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8116799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406289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24779">
                      <a:srgbClr val="000000"/>
                    </a:gs>
                    <a:gs pos="70000">
                      <a:srgbClr val="000000"/>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24779">
                      <a:srgbClr val="000000"/>
                    </a:gs>
                    <a:gs pos="70000">
                      <a:srgbClr val="000000"/>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42404922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73151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4868863"/>
            <a:ext cx="7315198"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stretch>
            <a:fillRect/>
          </a:stretch>
        </p:blipFill>
        <p:spPr>
          <a:xfrm>
            <a:off x="7757448" y="304193"/>
            <a:ext cx="4409440" cy="6400800"/>
          </a:xfrm>
          <a:prstGeom prst="rect">
            <a:avLst/>
          </a:prstGeom>
        </p:spPr>
      </p:pic>
    </p:spTree>
    <p:extLst>
      <p:ext uri="{BB962C8B-B14F-4D97-AF65-F5344CB8AC3E}">
        <p14:creationId xmlns:p14="http://schemas.microsoft.com/office/powerpoint/2010/main" val="23164156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4571278"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pic>
        <p:nvPicPr>
          <p:cNvPr id="4" name="Picture 3"/>
          <p:cNvPicPr>
            <a:picLocks noChangeAspect="1"/>
          </p:cNvPicPr>
          <p:nvPr userDrawn="1"/>
        </p:nvPicPr>
        <p:blipFill>
          <a:blip r:embed="rId2"/>
          <a:stretch>
            <a:fillRect/>
          </a:stretch>
        </p:blipFill>
        <p:spPr>
          <a:xfrm>
            <a:off x="635" y="3410196"/>
            <a:ext cx="12435840" cy="3104213"/>
          </a:xfrm>
          <a:prstGeom prst="rect">
            <a:avLst/>
          </a:prstGeom>
        </p:spPr>
      </p:pic>
    </p:spTree>
    <p:extLst>
      <p:ext uri="{BB962C8B-B14F-4D97-AF65-F5344CB8AC3E}">
        <p14:creationId xmlns:p14="http://schemas.microsoft.com/office/powerpoint/2010/main" val="26538557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409216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8621918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Tree>
    <p:extLst>
      <p:ext uri="{BB962C8B-B14F-4D97-AF65-F5344CB8AC3E}">
        <p14:creationId xmlns:p14="http://schemas.microsoft.com/office/powerpoint/2010/main" val="25253088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Ref idx="1001">
        <a:schemeClr val="bg2"/>
      </p:bgRef>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lgn="r">
              <a:spcBef>
                <a:spcPts val="0"/>
              </a:spcBef>
              <a:buNone/>
              <a:defRPr sz="3200"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7936170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259077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94288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6330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88687813"/>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81935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5373823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93504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92035">
                      <a:srgbClr val="000000"/>
                    </a:gs>
                    <a:gs pos="75000">
                      <a:srgbClr val="000000"/>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4348182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 Whit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58151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7343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lank_accent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63662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Blank_White">
    <p:spTree>
      <p:nvGrpSpPr>
        <p:cNvPr id="1" name=""/>
        <p:cNvGrpSpPr/>
        <p:nvPr/>
      </p:nvGrpSpPr>
      <p:grpSpPr>
        <a:xfrm>
          <a:off x="0" y="0"/>
          <a:ext cx="0" cy="0"/>
          <a:chOff x="0" y="0"/>
          <a:chExt cx="0" cy="0"/>
        </a:xfrm>
      </p:grpSpPr>
      <p:pic>
        <p:nvPicPr>
          <p:cNvPr id="3" name="Picture 2" descr="http://umad.com/img/2015/8/light-gradient-wallpaper-414-463-hd-wallpapers.jpg"/>
          <p:cNvPicPr>
            <a:picLocks noChangeAspect="1" noChangeArrowheads="1"/>
          </p:cNvPicPr>
          <p:nvPr userDrawn="1"/>
        </p:nvPicPr>
        <p:blipFill rotWithShape="1">
          <a:blip r:embed="rId2">
            <a:duotone>
              <a:schemeClr val="bg2">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l="12500" r="12500"/>
          <a:stretch/>
        </p:blipFill>
        <p:spPr bwMode="auto">
          <a:xfrm>
            <a:off x="-1" y="-1"/>
            <a:ext cx="12436475" cy="699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24965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533843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Tree>
    <p:extLst>
      <p:ext uri="{BB962C8B-B14F-4D97-AF65-F5344CB8AC3E}">
        <p14:creationId xmlns:p14="http://schemas.microsoft.com/office/powerpoint/2010/main" val="3628960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2433159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25002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977451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067622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254255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317480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6529360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3366392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1637289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150593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537205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41242146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846113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68753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73054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50803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705256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42557834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36503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426344" y="6182441"/>
            <a:ext cx="1552931" cy="332660"/>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9280" y="493940"/>
            <a:ext cx="7141464" cy="1323471"/>
          </a:xfrm>
          <a:prstGeom prst="rect">
            <a:avLst/>
          </a:prstGeom>
        </p:spPr>
      </p:pic>
    </p:spTree>
    <p:extLst>
      <p:ext uri="{BB962C8B-B14F-4D97-AF65-F5344CB8AC3E}">
        <p14:creationId xmlns:p14="http://schemas.microsoft.com/office/powerpoint/2010/main" val="2436503793"/>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p:nvSpPr>
        <p:spPr bwMode="auto">
          <a:xfrm>
            <a:off x="3176" y="4395789"/>
            <a:ext cx="12433300" cy="2601913"/>
          </a:xfrm>
          <a:prstGeom prst="rect">
            <a:avLst/>
          </a:prstGeom>
          <a:solidFill>
            <a:srgbClr val="4DA0E2"/>
          </a:solidFill>
          <a:ln>
            <a:noFill/>
          </a:ln>
        </p:spPr>
        <p:txBody>
          <a:bodyPr vert="horz" wrap="square" lIns="91427" tIns="45713" rIns="91427" bIns="45713" numCol="1" anchor="t" anchorCtr="0" compatLnSpc="1">
            <a:prstTxWarp prst="textNoShape">
              <a:avLst/>
            </a:prstTxWarp>
          </a:bodyPr>
          <a:lstStyle/>
          <a:p>
            <a:endParaRPr lang="en-US" sz="1800"/>
          </a:p>
        </p:txBody>
      </p:sp>
      <p:sp>
        <p:nvSpPr>
          <p:cNvPr id="10" name="Rectangle 7"/>
          <p:cNvSpPr>
            <a:spLocks noChangeArrowheads="1"/>
          </p:cNvSpPr>
          <p:nvPr/>
        </p:nvSpPr>
        <p:spPr bwMode="auto">
          <a:xfrm>
            <a:off x="1" y="5843588"/>
            <a:ext cx="12433301" cy="1154113"/>
          </a:xfrm>
          <a:prstGeom prst="rect">
            <a:avLst/>
          </a:prstGeom>
          <a:solidFill>
            <a:srgbClr val="00188F"/>
          </a:solidFill>
          <a:ln>
            <a:noFill/>
          </a:ln>
          <a:extLst/>
        </p:spPr>
        <p:txBody>
          <a:bodyPr vert="horz" wrap="square" lIns="91427" tIns="45713" rIns="91427" bIns="45713" numCol="1" anchor="t" anchorCtr="0" compatLnSpc="1">
            <a:prstTxWarp prst="textNoShape">
              <a:avLst/>
            </a:prstTxWarp>
          </a:bodyPr>
          <a:lstStyle/>
          <a:p>
            <a:endParaRPr lang="en-US" sz="1800"/>
          </a:p>
        </p:txBody>
      </p:sp>
      <p:sp>
        <p:nvSpPr>
          <p:cNvPr id="11" name="Rectangle 8"/>
          <p:cNvSpPr>
            <a:spLocks noChangeArrowheads="1"/>
          </p:cNvSpPr>
          <p:nvPr/>
        </p:nvSpPr>
        <p:spPr bwMode="auto">
          <a:xfrm>
            <a:off x="3176" y="3409951"/>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3" name="Rectangle 12"/>
          <p:cNvSpPr/>
          <p:nvPr/>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Session Code</a:t>
            </a:r>
          </a:p>
        </p:txBody>
      </p:sp>
      <p:sp>
        <p:nvSpPr>
          <p:cNvPr id="15"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Yammer hashtag</a:t>
            </a:r>
          </a:p>
        </p:txBody>
      </p:sp>
    </p:spTree>
    <p:extLst>
      <p:ext uri="{BB962C8B-B14F-4D97-AF65-F5344CB8AC3E}">
        <p14:creationId xmlns:p14="http://schemas.microsoft.com/office/powerpoint/2010/main" val="3344791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grpId="0" nodeType="withEffect">
                                  <p:stCondLst>
                                    <p:cond delay="100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950"/>
                                        <p:tgtEl>
                                          <p:spTgt spid="14"/>
                                        </p:tgtEl>
                                      </p:cBhvr>
                                    </p:animEffect>
                                  </p:childTnLst>
                                </p:cTn>
                              </p:par>
                              <p:par>
                                <p:cTn id="30" presetID="63" presetClass="path" presetSubtype="0" decel="100000" fill="hold" grpId="1" nodeType="withEffect">
                                  <p:stCondLst>
                                    <p:cond delay="1000"/>
                                  </p:stCondLst>
                                  <p:childTnLst>
                                    <p:animMotion origin="layout" path="M -0.01455 -1.34362E-6 L -3.90605E-7 -1.34362E-6 " pathEditMode="relative" rAng="0" ptsTypes="AA">
                                      <p:cBhvr>
                                        <p:cTn id="31" dur="950" fill="hold"/>
                                        <p:tgtEl>
                                          <p:spTgt spid="14"/>
                                        </p:tgtEl>
                                        <p:attrNameLst>
                                          <p:attrName>ppt_x</p:attrName>
                                          <p:attrName>ppt_y</p:attrName>
                                        </p:attrNameLst>
                                      </p:cBhvr>
                                      <p:rCtr x="728" y="0"/>
                                    </p:animMotion>
                                  </p:childTnLst>
                                </p:cTn>
                              </p:par>
                              <p:par>
                                <p:cTn id="32" presetID="6" presetClass="emph" presetSubtype="0" accel="100000" autoRev="1" fill="hold" grpId="2" nodeType="withEffect">
                                  <p:stCondLst>
                                    <p:cond delay="300"/>
                                  </p:stCondLst>
                                  <p:childTnLst>
                                    <p:animScale>
                                      <p:cBhvr>
                                        <p:cTn id="33" dur="500" fill="hold"/>
                                        <p:tgtEl>
                                          <p:spTgt spid="14"/>
                                        </p:tgtEl>
                                      </p:cBhvr>
                                      <p:by x="95000" y="95000"/>
                                    </p:animScale>
                                  </p:childTnLst>
                                </p:cTn>
                              </p:par>
                              <p:par>
                                <p:cTn id="34" presetID="10" presetClass="entr" presetSubtype="0" fill="hold" grpId="0" nodeType="withEffect">
                                  <p:stCondLst>
                                    <p:cond delay="70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950"/>
                                        <p:tgtEl>
                                          <p:spTgt spid="17"/>
                                        </p:tgtEl>
                                      </p:cBhvr>
                                    </p:animEffect>
                                  </p:childTnLst>
                                </p:cTn>
                              </p:par>
                              <p:par>
                                <p:cTn id="37" presetID="63" presetClass="path" presetSubtype="0" decel="100000" fill="hold" grpId="1" nodeType="withEffect">
                                  <p:stCondLst>
                                    <p:cond delay="700"/>
                                  </p:stCondLst>
                                  <p:childTnLst>
                                    <p:animMotion origin="layout" path="M -0.01455 -1.34362E-6 L -3.90605E-7 -1.34362E-6 " pathEditMode="relative" rAng="0" ptsTypes="AA">
                                      <p:cBhvr>
                                        <p:cTn id="38" dur="950" fill="hold"/>
                                        <p:tgtEl>
                                          <p:spTgt spid="17"/>
                                        </p:tgtEl>
                                        <p:attrNameLst>
                                          <p:attrName>ppt_x</p:attrName>
                                          <p:attrName>ppt_y</p:attrName>
                                        </p:attrNameLst>
                                      </p:cBhvr>
                                      <p:rCtr x="728" y="0"/>
                                    </p:animMotion>
                                  </p:childTnLst>
                                </p:cTn>
                              </p:par>
                              <p:par>
                                <p:cTn id="39" presetID="6" presetClass="emph" presetSubtype="0" accel="100000" autoRev="1" fill="hold" grpId="2" nodeType="withEffect">
                                  <p:stCondLst>
                                    <p:cond delay="0"/>
                                  </p:stCondLst>
                                  <p:childTnLst>
                                    <p:animScale>
                                      <p:cBhvr>
                                        <p:cTn id="40" dur="500" fill="hold"/>
                                        <p:tgtEl>
                                          <p:spTgt spid="17"/>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950"/>
                                        <p:tgtEl>
                                          <p:spTgt spid="15"/>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5"/>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Session Code</a:t>
            </a:r>
          </a:p>
        </p:txBody>
      </p:sp>
      <p:sp>
        <p:nvSpPr>
          <p:cNvPr id="10"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Yammer hashtag</a:t>
            </a:r>
          </a:p>
        </p:txBody>
      </p:sp>
    </p:spTree>
    <p:extLst>
      <p:ext uri="{BB962C8B-B14F-4D97-AF65-F5344CB8AC3E}">
        <p14:creationId xmlns:p14="http://schemas.microsoft.com/office/powerpoint/2010/main" val="549147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123745756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7757448" y="304193"/>
            <a:ext cx="4409440" cy="6400800"/>
          </a:xfrm>
          <a:prstGeom prst="rect">
            <a:avLst/>
          </a:prstGeom>
        </p:spPr>
      </p:pic>
      <p:sp>
        <p:nvSpPr>
          <p:cNvPr id="4" name="Rectangle 3"/>
          <p:cNvSpPr/>
          <p:nvPr/>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7314044" cy="3475534"/>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40" y="4685508"/>
            <a:ext cx="7315200" cy="1829593"/>
          </a:xfrm>
          <a:noFill/>
        </p:spPr>
        <p:txBody>
          <a:bodyPr lIns="182880" tIns="146304" rIns="182880" bIns="146304">
            <a:noAutofit/>
          </a:bodyPr>
          <a:lstStyle>
            <a:lvl1pPr marL="0" indent="0">
              <a:spcBef>
                <a:spcPts val="0"/>
              </a:spcBef>
              <a:buNone/>
              <a:defRPr sz="359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28820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9143999" cy="2751698"/>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p:nvPicPr>
        <p:blipFill>
          <a:blip r:embed="rId2"/>
          <a:stretch>
            <a:fillRect/>
          </a:stretch>
        </p:blipFill>
        <p:spPr>
          <a:xfrm>
            <a:off x="636" y="3410197"/>
            <a:ext cx="12435840" cy="3104213"/>
          </a:xfrm>
          <a:prstGeom prst="rect">
            <a:avLst/>
          </a:prstGeom>
        </p:spPr>
      </p:pic>
    </p:spTree>
    <p:extLst>
      <p:ext uri="{BB962C8B-B14F-4D97-AF65-F5344CB8AC3E}">
        <p14:creationId xmlns:p14="http://schemas.microsoft.com/office/powerpoint/2010/main" val="299155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defRPr sz="8799" spc="-100"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919448137"/>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301781360"/>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5210443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50"/>
            <a:ext cx="11889564" cy="2059025"/>
          </a:xfrm>
        </p:spPr>
        <p:txBody>
          <a:bodyPr/>
          <a:lstStyle>
            <a:lvl1pPr marL="0" indent="0">
              <a:buNone/>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60192672"/>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228302"/>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401791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55053149"/>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672523254"/>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946038776"/>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4"/>
            <a:ext cx="11889564" cy="917575"/>
          </a:xfrm>
        </p:spPr>
        <p:txBody>
          <a:bodyPr/>
          <a:lstStyle>
            <a:lvl1pPr>
              <a:defRPr sz="7198" baseline="0"/>
            </a:lvl1pPr>
          </a:lstStyle>
          <a:p>
            <a:r>
              <a:rPr lang="en-US"/>
              <a:t>Click to edit Master title style</a:t>
            </a:r>
            <a:endParaRPr lang="en-US" dirty="0"/>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767643643"/>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endParaRPr lang="en-US" dirty="0"/>
          </a:p>
        </p:txBody>
      </p:sp>
      <p:sp>
        <p:nvSpPr>
          <p:cNvPr id="3" name="TextBox 7"/>
          <p:cNvSpPr txBox="1"/>
          <p:nvPr/>
        </p:nvSpPr>
        <p:spPr bwMode="white">
          <a:xfrm>
            <a:off x="4419577" y="6696086"/>
            <a:ext cx="3597323"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635998625"/>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endParaRPr lang="en-US" dirty="0"/>
          </a:p>
        </p:txBody>
      </p:sp>
    </p:spTree>
    <p:extLst>
      <p:ext uri="{BB962C8B-B14F-4D97-AF65-F5344CB8AC3E}">
        <p14:creationId xmlns:p14="http://schemas.microsoft.com/office/powerpoint/2010/main" val="1745845324"/>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7"/>
            <a:ext cx="10058399" cy="917575"/>
          </a:xfrm>
        </p:spPr>
        <p:txBody>
          <a:bodyPr/>
          <a:lstStyle>
            <a:lvl1pPr marL="233318" indent="-233318">
              <a:defRPr sz="5999"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9" baseline="0">
                <a:latin typeface="+mj-lt"/>
              </a:defRPr>
            </a:lvl1pPr>
          </a:lstStyle>
          <a:p>
            <a:pPr lvl="0"/>
            <a:r>
              <a:rPr lang="en-US" dirty="0"/>
              <a:t>Author Name</a:t>
            </a:r>
          </a:p>
          <a:p>
            <a:pPr lvl="0"/>
            <a:r>
              <a:rPr lang="en-US" dirty="0"/>
              <a:t>Title</a:t>
            </a:r>
          </a:p>
        </p:txBody>
      </p:sp>
      <p:sp>
        <p:nvSpPr>
          <p:cNvPr id="5"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6759706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4"/>
            <a:ext cx="10058399" cy="917575"/>
          </a:xfrm>
        </p:spPr>
        <p:txBody>
          <a:bodyPr/>
          <a:lstStyle>
            <a:lvl1pPr marL="282520" indent="-282520">
              <a:tabLst>
                <a:tab pos="282520" algn="l"/>
              </a:tabLst>
              <a:defRPr sz="5999"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9" baseline="0">
                <a:latin typeface="+mj-lt"/>
              </a:defRPr>
            </a:lvl1pPr>
          </a:lstStyle>
          <a:p>
            <a:pPr lvl="0"/>
            <a:r>
              <a:rPr lang="en-US" dirty="0"/>
              <a:t>Author’s Name</a:t>
            </a:r>
          </a:p>
          <a:p>
            <a:pPr lvl="0"/>
            <a:r>
              <a:rPr lang="en-US" dirty="0"/>
              <a:t>Title</a:t>
            </a:r>
          </a:p>
        </p:txBody>
      </p:sp>
      <p:sp>
        <p:nvSpPr>
          <p:cNvPr id="5"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128985026"/>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7" y="2430463"/>
            <a:ext cx="11887200" cy="932563"/>
          </a:xfrm>
        </p:spPr>
        <p:txBody>
          <a:bodyPr/>
          <a:lstStyle>
            <a:lvl1pPr marL="0" indent="0">
              <a:buNone/>
              <a:defRPr sz="5399">
                <a:gradFill>
                  <a:gsLst>
                    <a:gs pos="3333">
                      <a:schemeClr val="tx1"/>
                    </a:gs>
                    <a:gs pos="3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p:txBody>
      </p:sp>
      <p:sp>
        <p:nvSpPr>
          <p:cNvPr id="4" name="Title 1"/>
          <p:cNvSpPr>
            <a:spLocks noGrp="1"/>
          </p:cNvSpPr>
          <p:nvPr>
            <p:ph type="title"/>
          </p:nvPr>
        </p:nvSpPr>
        <p:spPr>
          <a:xfrm>
            <a:off x="282576" y="1211264"/>
            <a:ext cx="11889564" cy="917575"/>
          </a:xfrm>
        </p:spPr>
        <p:txBody>
          <a:bodyPr/>
          <a:lstStyle>
            <a:lvl1pPr>
              <a:defRPr sz="719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354316759"/>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1798637"/>
          </a:xfrm>
        </p:spPr>
        <p:txBody>
          <a:bodyPr/>
          <a:lstStyle>
            <a:lvl1pPr>
              <a:defRPr sz="659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61888297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675439" y="1241427"/>
            <a:ext cx="5486399" cy="917575"/>
          </a:xfrm>
        </p:spPr>
        <p:txBody>
          <a:bodyPr/>
          <a:lstStyle>
            <a:lvl1pPr>
              <a:defRPr sz="6599"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216650" cy="6988560"/>
          </a:xfrm>
          <a:blipFill>
            <a:blip r:embed="rId2"/>
            <a:stretch>
              <a:fillRect/>
            </a:stretch>
          </a:blipFill>
        </p:spPr>
        <p:txBody>
          <a:bodyPr tIns="548640" anchor="ctr" anchorCtr="0">
            <a:noAutofit/>
          </a:bodyPr>
          <a:lstStyle>
            <a:lvl1pPr marL="0" indent="0" algn="ctr">
              <a:buNone/>
              <a:defRPr sz="1399" b="1">
                <a:gradFill>
                  <a:gsLst>
                    <a:gs pos="13139">
                      <a:srgbClr val="FFFFFF"/>
                    </a:gs>
                    <a:gs pos="38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190049953"/>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91380324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Blank Accent Color 2">
    <p:spTree>
      <p:nvGrpSpPr>
        <p:cNvPr id="1" name=""/>
        <p:cNvGrpSpPr/>
        <p:nvPr/>
      </p:nvGrpSpPr>
      <p:grpSpPr>
        <a:xfrm>
          <a:off x="0" y="0"/>
          <a:ext cx="0" cy="0"/>
          <a:chOff x="0" y="0"/>
          <a:chExt cx="0" cy="0"/>
        </a:xfrm>
      </p:grpSpPr>
      <p:sp>
        <p:nvSpPr>
          <p:cNvPr id="2"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255178871"/>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2525148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3"/>
            <a:ext cx="11887199" cy="2131353"/>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12519"/>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Wingdings" panose="05000000000000000000" pitchFamily="2" charset="2"/>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Wingdings" panose="05000000000000000000" pitchFamily="2" charset="2"/>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381929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364CA8E3-6DD6-437B-B416-96A93C4183D3}" type="datetimeFigureOut">
              <a:rPr lang="en-US" smtClean="0"/>
              <a:t>4/18/2017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4CCEB8-3C41-4657-8172-EC2CB67BD354}" type="slidenum">
              <a:rPr lang="en-US" smtClean="0"/>
              <a:t>‹#›</a:t>
            </a:fld>
            <a:endParaRPr lang="en-US"/>
          </a:p>
        </p:txBody>
      </p:sp>
    </p:spTree>
    <p:extLst>
      <p:ext uri="{BB962C8B-B14F-4D97-AF65-F5344CB8AC3E}">
        <p14:creationId xmlns:p14="http://schemas.microsoft.com/office/powerpoint/2010/main" val="80763432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60312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Blank - Whit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113987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45539529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2"/>
            <a:ext cx="12434704" cy="6994521"/>
          </a:xfrm>
          <a:prstGeom prst="rect">
            <a:avLst/>
          </a:prstGeom>
        </p:spPr>
      </p:pic>
      <p:sp>
        <p:nvSpPr>
          <p:cNvPr id="2" name="Rectangle 1"/>
          <p:cNvSpPr/>
          <p:nvPr userDrawn="1"/>
        </p:nvSpPr>
        <p:spPr bwMode="auto">
          <a:xfrm>
            <a:off x="271398" y="2125664"/>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3" y="2125664"/>
            <a:ext cx="6400736" cy="1828800"/>
          </a:xfrm>
          <a:noFill/>
        </p:spPr>
        <p:txBody>
          <a:bodyPr lIns="146304" tIns="91440" rIns="146304" bIns="91440" anchor="t" anchorCtr="0"/>
          <a:lstStyle>
            <a:lvl1pPr>
              <a:defRPr sz="5399"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4"/>
            <a:ext cx="6402388"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457200" y="479426"/>
            <a:ext cx="2101978" cy="401541"/>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800" dirty="0">
                <a:gradFill>
                  <a:gsLst>
                    <a:gs pos="93939">
                      <a:srgbClr val="525252"/>
                    </a:gs>
                    <a:gs pos="80808">
                      <a:srgbClr val="525252"/>
                    </a:gs>
                  </a:gsLst>
                  <a:lin ang="5400000" scaled="1"/>
                </a:gradFill>
                <a:ea typeface="Segoe UI" pitchFamily="34" charset="0"/>
                <a:cs typeface="Segoe UI" pitchFamily="34" charset="0"/>
              </a:rPr>
              <a:t>Product logo</a:t>
            </a:r>
          </a:p>
        </p:txBody>
      </p:sp>
      <p:sp>
        <p:nvSpPr>
          <p:cNvPr id="10" name="Rectangle 9"/>
          <p:cNvSpPr/>
          <p:nvPr userDrawn="1"/>
        </p:nvSpPr>
        <p:spPr bwMode="auto">
          <a:xfrm>
            <a:off x="457200" y="880968"/>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399" dirty="0">
                <a:gradFill>
                  <a:gsLst>
                    <a:gs pos="93939">
                      <a:srgbClr val="525252"/>
                    </a:gs>
                    <a:gs pos="80808">
                      <a:srgbClr val="525252"/>
                    </a:gs>
                  </a:gsLst>
                  <a:lin ang="5400000" scaled="1"/>
                </a:gradFill>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55672" y="6149341"/>
            <a:ext cx="1702251" cy="365760"/>
          </a:xfrm>
          <a:prstGeom prst="rect">
            <a:avLst/>
          </a:prstGeom>
        </p:spPr>
      </p:pic>
    </p:spTree>
    <p:extLst>
      <p:ext uri="{BB962C8B-B14F-4D97-AF65-F5344CB8AC3E}">
        <p14:creationId xmlns:p14="http://schemas.microsoft.com/office/powerpoint/2010/main" val="148819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6" y="-635"/>
            <a:ext cx="12435840" cy="6995160"/>
          </a:xfrm>
          <a:prstGeom prst="rect">
            <a:avLst/>
          </a:prstGeom>
        </p:spPr>
      </p:pic>
      <p:sp>
        <p:nvSpPr>
          <p:cNvPr id="4" name="Rectangle 3"/>
          <p:cNvSpPr/>
          <p:nvPr userDrawn="1"/>
        </p:nvSpPr>
        <p:spPr bwMode="auto">
          <a:xfrm>
            <a:off x="1" y="1"/>
            <a:ext cx="12436476" cy="6994526"/>
          </a:xfrm>
          <a:prstGeom prst="rect">
            <a:avLst/>
          </a:prstGeom>
          <a:gradFill flip="none" rotWithShape="1">
            <a:gsLst>
              <a:gs pos="0">
                <a:srgbClr val="000000"/>
              </a:gs>
              <a:gs pos="40000">
                <a:srgbClr val="000000">
                  <a:alpha val="0"/>
                </a:srgbClr>
              </a:gs>
            </a:gsLst>
            <a:lin ang="144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5757797" y="2145700"/>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2" y="2145699"/>
            <a:ext cx="6400736" cy="1828800"/>
          </a:xfrm>
          <a:noFill/>
        </p:spPr>
        <p:txBody>
          <a:bodyPr lIns="146304" tIns="91440" rIns="146304" bIns="91440" anchor="t" anchorCtr="0"/>
          <a:lstStyle>
            <a:lvl1pPr>
              <a:defRPr sz="5399"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80"/>
            <a:ext cx="6402388"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89131" y="6344796"/>
            <a:ext cx="1686560" cy="363259"/>
          </a:xfrm>
          <a:prstGeom prst="rect">
            <a:avLst/>
          </a:prstGeom>
        </p:spPr>
      </p:pic>
    </p:spTree>
    <p:extLst>
      <p:ext uri="{BB962C8B-B14F-4D97-AF65-F5344CB8AC3E}">
        <p14:creationId xmlns:p14="http://schemas.microsoft.com/office/powerpoint/2010/main" val="790282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3" y="-1"/>
            <a:ext cx="15436664" cy="8684366"/>
          </a:xfrm>
          <a:prstGeom prst="rect">
            <a:avLst/>
          </a:prstGeom>
        </p:spPr>
      </p:pic>
      <p:sp>
        <p:nvSpPr>
          <p:cNvPr id="2" name="Rectangle 1"/>
          <p:cNvSpPr/>
          <p:nvPr userDrawn="1"/>
        </p:nvSpPr>
        <p:spPr bwMode="auto">
          <a:xfrm>
            <a:off x="271398" y="2125664"/>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3" y="2125664"/>
            <a:ext cx="6400736" cy="1828800"/>
          </a:xfrm>
          <a:noFill/>
        </p:spPr>
        <p:txBody>
          <a:bodyPr lIns="146304" tIns="91440" rIns="146304" bIns="91440" anchor="t" anchorCtr="0"/>
          <a:lstStyle>
            <a:lvl1pPr>
              <a:defRPr sz="5399"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4"/>
            <a:ext cx="6402388" cy="1732583"/>
          </a:xfrm>
        </p:spPr>
        <p:txBody>
          <a:bodyPr tIns="109728" bIns="109728">
            <a:noAutofit/>
          </a:bodyPr>
          <a:lstStyle>
            <a:lvl1pPr marL="0" indent="0">
              <a:spcBef>
                <a:spcPts val="0"/>
              </a:spcBef>
              <a:buNone/>
              <a:defRPr sz="3199">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2597" y="6164263"/>
            <a:ext cx="1686560" cy="363259"/>
          </a:xfrm>
          <a:prstGeom prst="rect">
            <a:avLst/>
          </a:prstGeom>
        </p:spPr>
      </p:pic>
    </p:spTree>
    <p:extLst>
      <p:ext uri="{BB962C8B-B14F-4D97-AF65-F5344CB8AC3E}">
        <p14:creationId xmlns:p14="http://schemas.microsoft.com/office/powerpoint/2010/main" val="4148872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7201" y="6149341"/>
            <a:ext cx="1707455" cy="365760"/>
          </a:xfrm>
          <a:prstGeom prst="rect">
            <a:avLst/>
          </a:prstGeom>
        </p:spPr>
      </p:pic>
      <p:sp>
        <p:nvSpPr>
          <p:cNvPr id="8" name="Rectangle 7"/>
          <p:cNvSpPr/>
          <p:nvPr userDrawn="1"/>
        </p:nvSpPr>
        <p:spPr bwMode="auto">
          <a:xfrm>
            <a:off x="457200" y="479426"/>
            <a:ext cx="2101978" cy="401541"/>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800" dirty="0">
                <a:gradFill>
                  <a:gsLst>
                    <a:gs pos="51515">
                      <a:srgbClr val="FFFFFF"/>
                    </a:gs>
                    <a:gs pos="43000">
                      <a:srgbClr val="FFFFFF"/>
                    </a:gs>
                  </a:gsLst>
                  <a:lin ang="5400000" scaled="1"/>
                </a:gradFill>
                <a:ea typeface="Segoe UI" pitchFamily="34" charset="0"/>
                <a:cs typeface="Segoe UI" pitchFamily="34" charset="0"/>
              </a:rPr>
              <a:t>Product logo</a:t>
            </a:r>
          </a:p>
        </p:txBody>
      </p:sp>
      <p:sp>
        <p:nvSpPr>
          <p:cNvPr id="10" name="Rectangle 9"/>
          <p:cNvSpPr/>
          <p:nvPr userDrawn="1"/>
        </p:nvSpPr>
        <p:spPr bwMode="auto">
          <a:xfrm>
            <a:off x="457200" y="880968"/>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399" dirty="0">
                <a:gradFill>
                  <a:gsLst>
                    <a:gs pos="51515">
                      <a:srgbClr val="FFFFFF"/>
                    </a:gs>
                    <a:gs pos="43000">
                      <a:srgbClr val="FFFFFF"/>
                    </a:gs>
                  </a:gsLst>
                  <a:lin ang="5400000" scaled="1"/>
                </a:gradFill>
                <a:ea typeface="Segoe UI" pitchFamily="34" charset="0"/>
                <a:cs typeface="Segoe UI" pitchFamily="34" charset="0"/>
              </a:rPr>
              <a:t>Update on slide master</a:t>
            </a:r>
          </a:p>
        </p:txBody>
      </p:sp>
    </p:spTree>
    <p:extLst>
      <p:ext uri="{BB962C8B-B14F-4D97-AF65-F5344CB8AC3E}">
        <p14:creationId xmlns:p14="http://schemas.microsoft.com/office/powerpoint/2010/main" val="40609768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6887710"/>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25170"/>
          </a:xfrm>
        </p:spPr>
        <p:txBody>
          <a:bodyPr>
            <a:spAutoFit/>
          </a:bodyPr>
          <a:lstStyle>
            <a:lvl1pPr>
              <a:defRPr sz="3599"/>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70942057"/>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44658377"/>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81486505"/>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15598871"/>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3954463"/>
            <a:ext cx="10058401" cy="794064"/>
          </a:xfrm>
          <a:noFill/>
        </p:spPr>
        <p:txBody>
          <a:bodyPr lIns="182880" tIns="146304" rIns="182880" bIns="146304">
            <a:sp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3601893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975236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52222"/>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840015611"/>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21818415"/>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009801294"/>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636233454"/>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8829199"/>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8016352"/>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13684952"/>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389702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slideLayout" Target="../slideLayouts/slideLayout46.xml"/><Relationship Id="rId3" Type="http://schemas.openxmlformats.org/officeDocument/2006/relationships/slideLayout" Target="../slideLayouts/slideLayout31.xml"/><Relationship Id="rId21" Type="http://schemas.openxmlformats.org/officeDocument/2006/relationships/theme" Target="../theme/theme2.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slideLayout" Target="../slideLayouts/slideLayout48.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slideLayout" Target="../slideLayouts/slideLayout47.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18" Type="http://schemas.openxmlformats.org/officeDocument/2006/relationships/slideLayout" Target="../slideLayouts/slideLayout66.xml"/><Relationship Id="rId26" Type="http://schemas.openxmlformats.org/officeDocument/2006/relationships/slideLayout" Target="../slideLayouts/slideLayout74.xml"/><Relationship Id="rId3" Type="http://schemas.openxmlformats.org/officeDocument/2006/relationships/slideLayout" Target="../slideLayouts/slideLayout51.xml"/><Relationship Id="rId21" Type="http://schemas.openxmlformats.org/officeDocument/2006/relationships/slideLayout" Target="../slideLayouts/slideLayout69.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5" Type="http://schemas.openxmlformats.org/officeDocument/2006/relationships/slideLayout" Target="../slideLayouts/slideLayout73.xml"/><Relationship Id="rId33" Type="http://schemas.openxmlformats.org/officeDocument/2006/relationships/image" Target="../media/image6.png"/><Relationship Id="rId2" Type="http://schemas.openxmlformats.org/officeDocument/2006/relationships/slideLayout" Target="../slideLayouts/slideLayout50.xml"/><Relationship Id="rId16" Type="http://schemas.openxmlformats.org/officeDocument/2006/relationships/slideLayout" Target="../slideLayouts/slideLayout64.xml"/><Relationship Id="rId20" Type="http://schemas.openxmlformats.org/officeDocument/2006/relationships/slideLayout" Target="../slideLayouts/slideLayout68.xml"/><Relationship Id="rId29" Type="http://schemas.openxmlformats.org/officeDocument/2006/relationships/slideLayout" Target="../slideLayouts/slideLayout77.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24" Type="http://schemas.openxmlformats.org/officeDocument/2006/relationships/slideLayout" Target="../slideLayouts/slideLayout72.xml"/><Relationship Id="rId32" Type="http://schemas.openxmlformats.org/officeDocument/2006/relationships/theme" Target="../theme/theme3.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23" Type="http://schemas.openxmlformats.org/officeDocument/2006/relationships/slideLayout" Target="../slideLayouts/slideLayout71.xml"/><Relationship Id="rId28" Type="http://schemas.openxmlformats.org/officeDocument/2006/relationships/slideLayout" Target="../slideLayouts/slideLayout76.xml"/><Relationship Id="rId10" Type="http://schemas.openxmlformats.org/officeDocument/2006/relationships/slideLayout" Target="../slideLayouts/slideLayout58.xml"/><Relationship Id="rId19" Type="http://schemas.openxmlformats.org/officeDocument/2006/relationships/slideLayout" Target="../slideLayouts/slideLayout67.xml"/><Relationship Id="rId31" Type="http://schemas.openxmlformats.org/officeDocument/2006/relationships/slideLayout" Target="../slideLayouts/slideLayout79.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 Id="rId22" Type="http://schemas.openxmlformats.org/officeDocument/2006/relationships/slideLayout" Target="../slideLayouts/slideLayout70.xml"/><Relationship Id="rId27" Type="http://schemas.openxmlformats.org/officeDocument/2006/relationships/slideLayout" Target="../slideLayouts/slideLayout75.xml"/><Relationship Id="rId30" Type="http://schemas.openxmlformats.org/officeDocument/2006/relationships/slideLayout" Target="../slideLayouts/slideLayout7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slideLayout" Target="../slideLayouts/slideLayout92.xml"/><Relationship Id="rId18" Type="http://schemas.openxmlformats.org/officeDocument/2006/relationships/slideLayout" Target="../slideLayouts/slideLayout97.xml"/><Relationship Id="rId26" Type="http://schemas.openxmlformats.org/officeDocument/2006/relationships/image" Target="../media/image6.png"/><Relationship Id="rId3" Type="http://schemas.openxmlformats.org/officeDocument/2006/relationships/slideLayout" Target="../slideLayouts/slideLayout82.xml"/><Relationship Id="rId21" Type="http://schemas.openxmlformats.org/officeDocument/2006/relationships/slideLayout" Target="../slideLayouts/slideLayout100.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17" Type="http://schemas.openxmlformats.org/officeDocument/2006/relationships/slideLayout" Target="../slideLayouts/slideLayout96.xml"/><Relationship Id="rId25" Type="http://schemas.openxmlformats.org/officeDocument/2006/relationships/theme" Target="../theme/theme4.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20" Type="http://schemas.openxmlformats.org/officeDocument/2006/relationships/slideLayout" Target="../slideLayouts/slideLayout99.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24" Type="http://schemas.openxmlformats.org/officeDocument/2006/relationships/slideLayout" Target="../slideLayouts/slideLayout103.xml"/><Relationship Id="rId5" Type="http://schemas.openxmlformats.org/officeDocument/2006/relationships/slideLayout" Target="../slideLayouts/slideLayout84.xml"/><Relationship Id="rId15" Type="http://schemas.openxmlformats.org/officeDocument/2006/relationships/slideLayout" Target="../slideLayouts/slideLayout94.xml"/><Relationship Id="rId23" Type="http://schemas.openxmlformats.org/officeDocument/2006/relationships/slideLayout" Target="../slideLayouts/slideLayout102.xml"/><Relationship Id="rId10" Type="http://schemas.openxmlformats.org/officeDocument/2006/relationships/slideLayout" Target="../slideLayouts/slideLayout89.xml"/><Relationship Id="rId19" Type="http://schemas.openxmlformats.org/officeDocument/2006/relationships/slideLayout" Target="../slideLayouts/slideLayout98.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 Id="rId22" Type="http://schemas.openxmlformats.org/officeDocument/2006/relationships/slideLayout" Target="../slideLayouts/slideLayout10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26" Type="http://schemas.openxmlformats.org/officeDocument/2006/relationships/image" Target="../media/image6.png"/><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5" Type="http://schemas.openxmlformats.org/officeDocument/2006/relationships/theme" Target="../theme/theme5.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24" Type="http://schemas.openxmlformats.org/officeDocument/2006/relationships/slideLayout" Target="../slideLayouts/slideLayout127.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slideLayout" Target="../slideLayouts/slideLayout126.xml"/><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slideLayout" Target="../slideLayouts/slideLayout12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5.xml"/><Relationship Id="rId13" Type="http://schemas.openxmlformats.org/officeDocument/2006/relationships/slideLayout" Target="../slideLayouts/slideLayout140.xml"/><Relationship Id="rId18" Type="http://schemas.openxmlformats.org/officeDocument/2006/relationships/slideLayout" Target="../slideLayouts/slideLayout145.xml"/><Relationship Id="rId26" Type="http://schemas.openxmlformats.org/officeDocument/2006/relationships/slideLayout" Target="../slideLayouts/slideLayout153.xml"/><Relationship Id="rId3" Type="http://schemas.openxmlformats.org/officeDocument/2006/relationships/slideLayout" Target="../slideLayouts/slideLayout130.xml"/><Relationship Id="rId21" Type="http://schemas.openxmlformats.org/officeDocument/2006/relationships/slideLayout" Target="../slideLayouts/slideLayout148.xml"/><Relationship Id="rId7" Type="http://schemas.openxmlformats.org/officeDocument/2006/relationships/slideLayout" Target="../slideLayouts/slideLayout134.xml"/><Relationship Id="rId12" Type="http://schemas.openxmlformats.org/officeDocument/2006/relationships/slideLayout" Target="../slideLayouts/slideLayout139.xml"/><Relationship Id="rId17" Type="http://schemas.openxmlformats.org/officeDocument/2006/relationships/slideLayout" Target="../slideLayouts/slideLayout144.xml"/><Relationship Id="rId25" Type="http://schemas.openxmlformats.org/officeDocument/2006/relationships/slideLayout" Target="../slideLayouts/slideLayout152.xml"/><Relationship Id="rId2" Type="http://schemas.openxmlformats.org/officeDocument/2006/relationships/slideLayout" Target="../slideLayouts/slideLayout129.xml"/><Relationship Id="rId16" Type="http://schemas.openxmlformats.org/officeDocument/2006/relationships/slideLayout" Target="../slideLayouts/slideLayout143.xml"/><Relationship Id="rId20" Type="http://schemas.openxmlformats.org/officeDocument/2006/relationships/slideLayout" Target="../slideLayouts/slideLayout147.xml"/><Relationship Id="rId1" Type="http://schemas.openxmlformats.org/officeDocument/2006/relationships/slideLayout" Target="../slideLayouts/slideLayout128.xml"/><Relationship Id="rId6" Type="http://schemas.openxmlformats.org/officeDocument/2006/relationships/slideLayout" Target="../slideLayouts/slideLayout133.xml"/><Relationship Id="rId11" Type="http://schemas.openxmlformats.org/officeDocument/2006/relationships/slideLayout" Target="../slideLayouts/slideLayout138.xml"/><Relationship Id="rId24" Type="http://schemas.openxmlformats.org/officeDocument/2006/relationships/slideLayout" Target="../slideLayouts/slideLayout151.xml"/><Relationship Id="rId5" Type="http://schemas.openxmlformats.org/officeDocument/2006/relationships/slideLayout" Target="../slideLayouts/slideLayout132.xml"/><Relationship Id="rId15" Type="http://schemas.openxmlformats.org/officeDocument/2006/relationships/slideLayout" Target="../slideLayouts/slideLayout142.xml"/><Relationship Id="rId23" Type="http://schemas.openxmlformats.org/officeDocument/2006/relationships/slideLayout" Target="../slideLayouts/slideLayout150.xml"/><Relationship Id="rId10" Type="http://schemas.openxmlformats.org/officeDocument/2006/relationships/slideLayout" Target="../slideLayouts/slideLayout137.xml"/><Relationship Id="rId19" Type="http://schemas.openxmlformats.org/officeDocument/2006/relationships/slideLayout" Target="../slideLayouts/slideLayout146.xml"/><Relationship Id="rId4" Type="http://schemas.openxmlformats.org/officeDocument/2006/relationships/slideLayout" Target="../slideLayouts/slideLayout131.xml"/><Relationship Id="rId9" Type="http://schemas.openxmlformats.org/officeDocument/2006/relationships/slideLayout" Target="../slideLayouts/slideLayout136.xml"/><Relationship Id="rId14" Type="http://schemas.openxmlformats.org/officeDocument/2006/relationships/slideLayout" Target="../slideLayouts/slideLayout141.xml"/><Relationship Id="rId22" Type="http://schemas.openxmlformats.org/officeDocument/2006/relationships/slideLayout" Target="../slideLayouts/slideLayout149.xml"/><Relationship Id="rId27"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8" name="Group 17"/>
          <p:cNvGrpSpPr/>
          <p:nvPr userDrawn="1"/>
        </p:nvGrpSpPr>
        <p:grpSpPr>
          <a:xfrm>
            <a:off x="12618967" y="0"/>
            <a:ext cx="952401" cy="5766965"/>
            <a:chOff x="12618967" y="0"/>
            <a:chExt cx="952401" cy="5766965"/>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G:32 B:80</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R:92 G:45 B:145</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9" r:id="rId1"/>
    <p:sldLayoutId id="2147484300" r:id="rId2"/>
    <p:sldLayoutId id="2147484318" r:id="rId3"/>
    <p:sldLayoutId id="2147484295" r:id="rId4"/>
    <p:sldLayoutId id="2147484240" r:id="rId5"/>
    <p:sldLayoutId id="2147484296" r:id="rId6"/>
    <p:sldLayoutId id="2147484241" r:id="rId7"/>
    <p:sldLayoutId id="2147484297" r:id="rId8"/>
    <p:sldLayoutId id="2147484244" r:id="rId9"/>
    <p:sldLayoutId id="2147484298" r:id="rId10"/>
    <p:sldLayoutId id="2147484245" r:id="rId11"/>
    <p:sldLayoutId id="2147484247" r:id="rId12"/>
    <p:sldLayoutId id="2147484337" r:id="rId13"/>
    <p:sldLayoutId id="2147484249" r:id="rId14"/>
    <p:sldLayoutId id="2147484301" r:id="rId15"/>
    <p:sldLayoutId id="2147484252" r:id="rId16"/>
    <p:sldLayoutId id="2147484251" r:id="rId17"/>
    <p:sldLayoutId id="2147484254" r:id="rId18"/>
    <p:sldLayoutId id="2147484257" r:id="rId19"/>
    <p:sldLayoutId id="2147484258" r:id="rId20"/>
    <p:sldLayoutId id="2147484260" r:id="rId21"/>
    <p:sldLayoutId id="2147484299" r:id="rId22"/>
    <p:sldLayoutId id="2147484263" r:id="rId23"/>
    <p:sldLayoutId id="2147484450" r:id="rId24"/>
    <p:sldLayoutId id="2147484452" r:id="rId25"/>
    <p:sldLayoutId id="2147484454" r:id="rId26"/>
    <p:sldLayoutId id="2147484455" r:id="rId27"/>
    <p:sldLayoutId id="2147484456" r:id="rId2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42" name="Group 41"/>
          <p:cNvGrpSpPr/>
          <p:nvPr userDrawn="1"/>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3460120779"/>
      </p:ext>
    </p:extLst>
  </p:cSld>
  <p:clrMap bg1="dk1" tx1="lt1" bg2="dk2" tx2="lt2" accent1="accent1" accent2="accent2" accent3="accent3" accent4="accent4" accent5="accent5" accent6="accent6" hlink="hlink" folHlink="folHlink"/>
  <p:sldLayoutIdLst>
    <p:sldLayoutId id="2147484338" r:id="rId1"/>
    <p:sldLayoutId id="2147484339" r:id="rId2"/>
    <p:sldLayoutId id="2147484340" r:id="rId3"/>
    <p:sldLayoutId id="2147484311" r:id="rId4"/>
    <p:sldLayoutId id="2147484312" r:id="rId5"/>
    <p:sldLayoutId id="2147484313" r:id="rId6"/>
    <p:sldLayoutId id="2147484314" r:id="rId7"/>
    <p:sldLayoutId id="2147484315" r:id="rId8"/>
    <p:sldLayoutId id="2147484316" r:id="rId9"/>
    <p:sldLayoutId id="2147484327" r:id="rId10"/>
    <p:sldLayoutId id="2147484328" r:id="rId11"/>
    <p:sldLayoutId id="2147484329" r:id="rId12"/>
    <p:sldLayoutId id="2147484330" r:id="rId13"/>
    <p:sldLayoutId id="2147484331" r:id="rId14"/>
    <p:sldLayoutId id="2147484317" r:id="rId15"/>
    <p:sldLayoutId id="2147484332" r:id="rId16"/>
    <p:sldLayoutId id="2147484333" r:id="rId17"/>
    <p:sldLayoutId id="2147484334" r:id="rId18"/>
    <p:sldLayoutId id="2147484335" r:id="rId19"/>
    <p:sldLayoutId id="2147484336"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22830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p:nvPicPr>
        <p:blipFill>
          <a:blip r:embed="rId33"/>
          <a:stretch>
            <a:fillRect/>
          </a:stretch>
        </p:blipFill>
        <p:spPr>
          <a:xfrm rot="5400000">
            <a:off x="9489150" y="3050514"/>
            <a:ext cx="6995160" cy="894134"/>
          </a:xfrm>
          <a:prstGeom prst="rect">
            <a:avLst/>
          </a:prstGeom>
        </p:spPr>
      </p:pic>
    </p:spTree>
    <p:extLst>
      <p:ext uri="{BB962C8B-B14F-4D97-AF65-F5344CB8AC3E}">
        <p14:creationId xmlns:p14="http://schemas.microsoft.com/office/powerpoint/2010/main" val="709384215"/>
      </p:ext>
    </p:extLst>
  </p:cSld>
  <p:clrMap bg1="dk1" tx1="lt1" bg2="dk2" tx2="lt2" accent1="accent1" accent2="accent2" accent3="accent3" accent4="accent4" accent5="accent5" accent6="accent6" hlink="hlink" folHlink="folHlink"/>
  <p:sldLayoutIdLst>
    <p:sldLayoutId id="2147484342" r:id="rId1"/>
    <p:sldLayoutId id="2147484343" r:id="rId2"/>
    <p:sldLayoutId id="2147484344" r:id="rId3"/>
    <p:sldLayoutId id="2147484345" r:id="rId4"/>
    <p:sldLayoutId id="2147484346" r:id="rId5"/>
    <p:sldLayoutId id="2147484347" r:id="rId6"/>
    <p:sldLayoutId id="2147484348" r:id="rId7"/>
    <p:sldLayoutId id="2147484349" r:id="rId8"/>
    <p:sldLayoutId id="2147484350" r:id="rId9"/>
    <p:sldLayoutId id="2147484351" r:id="rId10"/>
    <p:sldLayoutId id="2147484352" r:id="rId11"/>
    <p:sldLayoutId id="2147484353" r:id="rId12"/>
    <p:sldLayoutId id="2147484354" r:id="rId13"/>
    <p:sldLayoutId id="2147484355" r:id="rId14"/>
    <p:sldLayoutId id="2147484356" r:id="rId15"/>
    <p:sldLayoutId id="2147484357" r:id="rId16"/>
    <p:sldLayoutId id="2147484358" r:id="rId17"/>
    <p:sldLayoutId id="2147484359" r:id="rId18"/>
    <p:sldLayoutId id="2147484360" r:id="rId19"/>
    <p:sldLayoutId id="2147484361" r:id="rId20"/>
    <p:sldLayoutId id="2147484362" r:id="rId21"/>
    <p:sldLayoutId id="2147484363" r:id="rId22"/>
    <p:sldLayoutId id="2147484364" r:id="rId23"/>
    <p:sldLayoutId id="2147484365" r:id="rId24"/>
    <p:sldLayoutId id="2147484366" r:id="rId25"/>
    <p:sldLayoutId id="2147484367" r:id="rId26"/>
    <p:sldLayoutId id="2147484368" r:id="rId27"/>
    <p:sldLayoutId id="2147484369" r:id="rId28"/>
    <p:sldLayoutId id="2147484370" r:id="rId29"/>
    <p:sldLayoutId id="2147484451" r:id="rId30"/>
    <p:sldLayoutId id="2147484453" r:id="rId31"/>
  </p:sldLayoutIdLst>
  <p:transition>
    <p:fade/>
  </p:transition>
  <p:txStyles>
    <p:titleStyle>
      <a:lvl1pPr algn="l" defTabSz="932563" rtl="0" eaLnBrk="1" latinLnBrk="0" hangingPunct="1">
        <a:lnSpc>
          <a:spcPct val="90000"/>
        </a:lnSpc>
        <a:spcBef>
          <a:spcPct val="0"/>
        </a:spcBef>
        <a:buNone/>
        <a:defRPr lang="en-US" sz="53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514255168"/>
      </p:ext>
    </p:extLst>
  </p:cSld>
  <p:clrMap bg1="dk1" tx1="lt1" bg2="dk2" tx2="lt2" accent1="accent1" accent2="accent2" accent3="accent3" accent4="accent4" accent5="accent5" accent6="accent6" hlink="hlink" folHlink="folHlink"/>
  <p:sldLayoutIdLst>
    <p:sldLayoutId id="2147484372" r:id="rId1"/>
    <p:sldLayoutId id="2147484373" r:id="rId2"/>
    <p:sldLayoutId id="2147484374" r:id="rId3"/>
    <p:sldLayoutId id="2147484375" r:id="rId4"/>
    <p:sldLayoutId id="2147484376" r:id="rId5"/>
    <p:sldLayoutId id="2147484377" r:id="rId6"/>
    <p:sldLayoutId id="2147484378" r:id="rId7"/>
    <p:sldLayoutId id="2147484379" r:id="rId8"/>
    <p:sldLayoutId id="2147484380" r:id="rId9"/>
    <p:sldLayoutId id="2147484381" r:id="rId10"/>
    <p:sldLayoutId id="2147484382" r:id="rId11"/>
    <p:sldLayoutId id="2147484383" r:id="rId12"/>
    <p:sldLayoutId id="2147484384" r:id="rId13"/>
    <p:sldLayoutId id="2147484385" r:id="rId14"/>
    <p:sldLayoutId id="2147484386" r:id="rId15"/>
    <p:sldLayoutId id="2147484387" r:id="rId16"/>
    <p:sldLayoutId id="2147484388" r:id="rId17"/>
    <p:sldLayoutId id="2147484389" r:id="rId18"/>
    <p:sldLayoutId id="2147484390" r:id="rId19"/>
    <p:sldLayoutId id="2147484391" r:id="rId20"/>
    <p:sldLayoutId id="2147484392" r:id="rId21"/>
    <p:sldLayoutId id="2147484393" r:id="rId22"/>
    <p:sldLayoutId id="2147484394" r:id="rId23"/>
    <p:sldLayoutId id="2147484395" r:id="rId24"/>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7" cy="2159483"/>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642212140"/>
      </p:ext>
    </p:extLst>
  </p:cSld>
  <p:clrMap bg1="dk1" tx1="lt1" bg2="dk2" tx2="lt2" accent1="accent1" accent2="accent2" accent3="accent3" accent4="accent4" accent5="accent5" accent6="accent6" hlink="hlink" folHlink="folHlink"/>
  <p:sldLayoutIdLst>
    <p:sldLayoutId id="2147484397" r:id="rId1"/>
    <p:sldLayoutId id="2147484398" r:id="rId2"/>
    <p:sldLayoutId id="2147484399" r:id="rId3"/>
    <p:sldLayoutId id="2147484400" r:id="rId4"/>
    <p:sldLayoutId id="2147484401" r:id="rId5"/>
    <p:sldLayoutId id="2147484402" r:id="rId6"/>
    <p:sldLayoutId id="2147484403" r:id="rId7"/>
    <p:sldLayoutId id="2147484404" r:id="rId8"/>
    <p:sldLayoutId id="2147484405" r:id="rId9"/>
    <p:sldLayoutId id="2147484406" r:id="rId10"/>
    <p:sldLayoutId id="2147484407" r:id="rId11"/>
    <p:sldLayoutId id="2147484408" r:id="rId12"/>
    <p:sldLayoutId id="2147484409" r:id="rId13"/>
    <p:sldLayoutId id="2147484410" r:id="rId14"/>
    <p:sldLayoutId id="2147484411" r:id="rId15"/>
    <p:sldLayoutId id="2147484412" r:id="rId16"/>
    <p:sldLayoutId id="2147484413" r:id="rId17"/>
    <p:sldLayoutId id="2147484414" r:id="rId18"/>
    <p:sldLayoutId id="2147484415" r:id="rId19"/>
    <p:sldLayoutId id="2147484416" r:id="rId20"/>
    <p:sldLayoutId id="2147484417" r:id="rId21"/>
    <p:sldLayoutId id="2147484418" r:id="rId22"/>
    <p:sldLayoutId id="2147484419" r:id="rId23"/>
    <p:sldLayoutId id="2147484420" r:id="rId24"/>
  </p:sldLayoutIdLst>
  <p:transition>
    <p:fade/>
  </p:transition>
  <p:txStyles>
    <p:titleStyle>
      <a:lvl1pPr algn="l" defTabSz="932634"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60" marR="0" indent="-342860" algn="l" defTabSz="932634"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132" marR="0" indent="-241273" algn="l" defTabSz="932634"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009" marR="0" indent="-228574" algn="l" defTabSz="932634"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81" marR="0" indent="-228574" algn="l" defTabSz="93263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56" marR="0" indent="-228574" algn="l" defTabSz="93263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45"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63"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81"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99" indent="-233159" algn="l" defTabSz="93263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634" rtl="0" eaLnBrk="1" latinLnBrk="0" hangingPunct="1">
        <a:defRPr sz="1800" kern="1200">
          <a:solidFill>
            <a:schemeClr val="tx1"/>
          </a:solidFill>
          <a:latin typeface="+mn-lt"/>
          <a:ea typeface="+mn-ea"/>
          <a:cs typeface="+mn-cs"/>
        </a:defRPr>
      </a:lvl1pPr>
      <a:lvl2pPr marL="466318" algn="l" defTabSz="932634" rtl="0" eaLnBrk="1" latinLnBrk="0" hangingPunct="1">
        <a:defRPr sz="1800" kern="1200">
          <a:solidFill>
            <a:schemeClr val="tx1"/>
          </a:solidFill>
          <a:latin typeface="+mn-lt"/>
          <a:ea typeface="+mn-ea"/>
          <a:cs typeface="+mn-cs"/>
        </a:defRPr>
      </a:lvl2pPr>
      <a:lvl3pPr marL="932634" algn="l" defTabSz="932634" rtl="0" eaLnBrk="1" latinLnBrk="0" hangingPunct="1">
        <a:defRPr sz="1800" kern="1200">
          <a:solidFill>
            <a:schemeClr val="tx1"/>
          </a:solidFill>
          <a:latin typeface="+mn-lt"/>
          <a:ea typeface="+mn-ea"/>
          <a:cs typeface="+mn-cs"/>
        </a:defRPr>
      </a:lvl3pPr>
      <a:lvl4pPr marL="1398952" algn="l" defTabSz="932634" rtl="0" eaLnBrk="1" latinLnBrk="0" hangingPunct="1">
        <a:defRPr sz="1800" kern="1200">
          <a:solidFill>
            <a:schemeClr val="tx1"/>
          </a:solidFill>
          <a:latin typeface="+mn-lt"/>
          <a:ea typeface="+mn-ea"/>
          <a:cs typeface="+mn-cs"/>
        </a:defRPr>
      </a:lvl4pPr>
      <a:lvl5pPr marL="1865269" algn="l" defTabSz="932634" rtl="0" eaLnBrk="1" latinLnBrk="0" hangingPunct="1">
        <a:defRPr sz="1800" kern="1200">
          <a:solidFill>
            <a:schemeClr val="tx1"/>
          </a:solidFill>
          <a:latin typeface="+mn-lt"/>
          <a:ea typeface="+mn-ea"/>
          <a:cs typeface="+mn-cs"/>
        </a:defRPr>
      </a:lvl5pPr>
      <a:lvl6pPr marL="2331588" algn="l" defTabSz="932634" rtl="0" eaLnBrk="1" latinLnBrk="0" hangingPunct="1">
        <a:defRPr sz="1800" kern="1200">
          <a:solidFill>
            <a:schemeClr val="tx1"/>
          </a:solidFill>
          <a:latin typeface="+mn-lt"/>
          <a:ea typeface="+mn-ea"/>
          <a:cs typeface="+mn-cs"/>
        </a:defRPr>
      </a:lvl6pPr>
      <a:lvl7pPr marL="2797905" algn="l" defTabSz="932634" rtl="0" eaLnBrk="1" latinLnBrk="0" hangingPunct="1">
        <a:defRPr sz="1800" kern="1200">
          <a:solidFill>
            <a:schemeClr val="tx1"/>
          </a:solidFill>
          <a:latin typeface="+mn-lt"/>
          <a:ea typeface="+mn-ea"/>
          <a:cs typeface="+mn-cs"/>
        </a:defRPr>
      </a:lvl7pPr>
      <a:lvl8pPr marL="3264222" algn="l" defTabSz="932634" rtl="0" eaLnBrk="1" latinLnBrk="0" hangingPunct="1">
        <a:defRPr sz="1800" kern="1200">
          <a:solidFill>
            <a:schemeClr val="tx1"/>
          </a:solidFill>
          <a:latin typeface="+mn-lt"/>
          <a:ea typeface="+mn-ea"/>
          <a:cs typeface="+mn-cs"/>
        </a:defRPr>
      </a:lvl8pPr>
      <a:lvl9pPr marL="3730540" algn="l" defTabSz="93263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5"/>
            <a:chOff x="12618967" y="0"/>
            <a:chExt cx="952401" cy="5766965"/>
          </a:xfrm>
        </p:grpSpPr>
        <p:grpSp>
          <p:nvGrpSpPr>
            <p:cNvPr id="18" name="Group 17"/>
            <p:cNvGrpSpPr/>
            <p:nvPr userDrawn="1"/>
          </p:nvGrpSpPr>
          <p:grpSpPr>
            <a:xfrm>
              <a:off x="12618967" y="0"/>
              <a:ext cx="952401" cy="5720411"/>
              <a:chOff x="12618967" y="0"/>
              <a:chExt cx="952401" cy="5720411"/>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G:120 B:215</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32472" fontAlgn="base">
                    <a:lnSpc>
                      <a:spcPct val="100000"/>
                    </a:lnSpc>
                    <a:spcBef>
                      <a:spcPct val="0"/>
                    </a:spcBef>
                    <a:spcAft>
                      <a:spcPct val="0"/>
                    </a:spcAft>
                  </a:pPr>
                  <a:r>
                    <a:rPr lang="en-US" sz="500" dirty="0">
                      <a:gradFill>
                        <a:gsLst>
                          <a:gs pos="10042">
                            <a:schemeClr val="tx1"/>
                          </a:gs>
                          <a:gs pos="39000">
                            <a:schemeClr val="tx1"/>
                          </a:gs>
                        </a:gsLst>
                        <a:lin ang="5400000" scaled="0"/>
                      </a:gradFill>
                      <a:ea typeface="Segoe UI" pitchFamily="34" charset="0"/>
                      <a:cs typeface="Segoe UI" pitchFamily="34" charset="0"/>
                    </a:rPr>
                    <a:t>R:</a:t>
                  </a:r>
                  <a:r>
                    <a:rPr lang="en-US" sz="500" baseline="0" dirty="0">
                      <a:gradFill>
                        <a:gsLst>
                          <a:gs pos="10042">
                            <a:schemeClr val="tx1"/>
                          </a:gs>
                          <a:gs pos="39000">
                            <a:schemeClr val="tx1"/>
                          </a:gs>
                        </a:gsLst>
                        <a:lin ang="5400000" scaled="0"/>
                      </a:gradFill>
                      <a:ea typeface="Segoe UI" pitchFamily="34" charset="0"/>
                      <a:cs typeface="Segoe UI" pitchFamily="34" charset="0"/>
                    </a:rPr>
                    <a:t>186 G:216 B:10</a:t>
                  </a:r>
                  <a:endParaRPr lang="en-US" sz="500" dirty="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92 G:45 B:145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G:32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10042">
                            <a:schemeClr val="tx1"/>
                          </a:gs>
                          <a:gs pos="39000">
                            <a:schemeClr val="tx1"/>
                          </a:gs>
                        </a:gsLst>
                        <a:lin ang="5400000" scaled="0"/>
                      </a:gradFill>
                      <a:latin typeface="+mn-lt"/>
                      <a:ea typeface="Segoe UI" pitchFamily="34" charset="0"/>
                      <a:cs typeface="Segoe UI" pitchFamily="34" charset="0"/>
                    </a:rPr>
                    <a:t>R:255 G:185 B:0</a:t>
                  </a:r>
                </a:p>
              </p:txBody>
            </p:sp>
          </p:grpSp>
          <p:grpSp>
            <p:nvGrpSpPr>
              <p:cNvPr id="27" name="Group 26"/>
              <p:cNvGrpSpPr/>
              <p:nvPr userDrawn="1"/>
            </p:nvGrpSpPr>
            <p:grpSpPr>
              <a:xfrm rot="5400000">
                <a:off x="11870606" y="3812276"/>
                <a:ext cx="1786491" cy="289766"/>
                <a:chOff x="4476564" y="4543426"/>
                <a:chExt cx="1786491" cy="289766"/>
              </a:xfrm>
            </p:grpSpPr>
            <p:sp>
              <p:nvSpPr>
                <p:cNvPr id="33" name="Rectangle 32"/>
                <p:cNvSpPr/>
                <p:nvPr userDrawn="1"/>
              </p:nvSpPr>
              <p:spPr bwMode="auto">
                <a:xfrm>
                  <a:off x="4476564" y="4543426"/>
                  <a:ext cx="869930" cy="289766"/>
                </a:xfrm>
                <a:prstGeom prst="rect">
                  <a:avLst/>
                </a:prstGeom>
                <a:solidFill>
                  <a:srgbClr val="0018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Mid-Blue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G:24 B:143</a:t>
                  </a:r>
                </a:p>
              </p:txBody>
            </p:sp>
            <p:sp>
              <p:nvSpPr>
                <p:cNvPr id="19" name="Rectangle 18"/>
                <p:cNvSpPr/>
                <p:nvPr userDrawn="1"/>
              </p:nvSpPr>
              <p:spPr bwMode="auto">
                <a:xfrm>
                  <a:off x="5393125" y="4543426"/>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Blue</a:t>
                  </a:r>
                </a:p>
                <a:p>
                  <a:pPr marL="0" algn="l" defTabSz="932472" rtl="0" eaLnBrk="1" fontAlgn="base" latinLnBrk="0" hangingPunct="1">
                    <a:lnSpc>
                      <a:spcPct val="100000"/>
                    </a:lnSpc>
                    <a:spcBef>
                      <a:spcPct val="0"/>
                    </a:spcBef>
                    <a:spcAft>
                      <a:spcPct val="0"/>
                    </a:spcAft>
                  </a:pPr>
                  <a:r>
                    <a:rPr lang="en-US" sz="500" kern="1200" dirty="0">
                      <a:gradFill>
                        <a:gsLst>
                          <a:gs pos="10042">
                            <a:schemeClr val="tx1"/>
                          </a:gs>
                          <a:gs pos="39000">
                            <a:schemeClr val="tx1"/>
                          </a:gs>
                        </a:gsLst>
                        <a:lin ang="5400000" scaled="0"/>
                      </a:gradFill>
                      <a:latin typeface="+mn-lt"/>
                      <a:ea typeface="Segoe UI" pitchFamily="34" charset="0"/>
                      <a:cs typeface="Segoe UI" pitchFamily="34" charset="0"/>
                    </a:rPr>
                    <a:t>R:0 G:188 B:242</a:t>
                  </a: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
          <p:nvSpPr>
            <p:cNvPr id="20" name="Rectangle 19"/>
            <p:cNvSpPr/>
            <p:nvPr userDrawn="1"/>
          </p:nvSpPr>
          <p:spPr bwMode="auto">
            <a:xfrm rot="5400000">
              <a:off x="12328886" y="5187117"/>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2389">
                        <a:srgbClr val="FFFFFF"/>
                      </a:gs>
                      <a:gs pos="46000">
                        <a:srgbClr val="FFFFFF"/>
                      </a:gs>
                    </a:gsLst>
                    <a:lin ang="5400000" scaled="0"/>
                  </a:gradFill>
                  <a:latin typeface="+mn-lt"/>
                  <a:ea typeface="Segoe UI" pitchFamily="34" charset="0"/>
                  <a:cs typeface="Segoe UI" pitchFamily="34" charset="0"/>
                </a:rPr>
                <a:t>Gray</a:t>
              </a:r>
            </a:p>
            <a:p>
              <a:pPr marL="0" algn="l" defTabSz="932472" rtl="0" eaLnBrk="1" fontAlgn="base" latinLnBrk="0" hangingPunct="1">
                <a:lnSpc>
                  <a:spcPct val="100000"/>
                </a:lnSpc>
                <a:spcBef>
                  <a:spcPct val="0"/>
                </a:spcBef>
                <a:spcAft>
                  <a:spcPct val="0"/>
                </a:spcAft>
              </a:pPr>
              <a:r>
                <a:rPr lang="en-US" sz="500" kern="1200" dirty="0">
                  <a:gradFill>
                    <a:gsLst>
                      <a:gs pos="12389">
                        <a:srgbClr val="FFFFFF"/>
                      </a:gs>
                      <a:gs pos="46000">
                        <a:srgbClr val="FFFFFF"/>
                      </a:gs>
                    </a:gsLst>
                    <a:lin ang="5400000" scaled="0"/>
                  </a:gradFill>
                  <a:latin typeface="+mn-lt"/>
                  <a:ea typeface="Segoe UI" pitchFamily="34" charset="0"/>
                  <a:cs typeface="Segoe UI" pitchFamily="34" charset="0"/>
                </a:rPr>
                <a:t>R:80 G:80 B:80</a:t>
              </a:r>
            </a:p>
          </p:txBody>
        </p:sp>
      </p:grpSp>
    </p:spTree>
    <p:extLst>
      <p:ext uri="{BB962C8B-B14F-4D97-AF65-F5344CB8AC3E}">
        <p14:creationId xmlns:p14="http://schemas.microsoft.com/office/powerpoint/2010/main" val="3796267895"/>
      </p:ext>
    </p:extLst>
  </p:cSld>
  <p:clrMap bg1="lt1" tx1="dk1" bg2="lt2" tx2="dk2" accent1="accent1" accent2="accent2" accent3="accent3" accent4="accent4" accent5="accent5" accent6="accent6" hlink="hlink" folHlink="folHlink"/>
  <p:sldLayoutIdLst>
    <p:sldLayoutId id="2147484422" r:id="rId1"/>
    <p:sldLayoutId id="2147484423" r:id="rId2"/>
    <p:sldLayoutId id="2147484424" r:id="rId3"/>
    <p:sldLayoutId id="2147484425" r:id="rId4"/>
    <p:sldLayoutId id="2147484426" r:id="rId5"/>
    <p:sldLayoutId id="2147484427" r:id="rId6"/>
    <p:sldLayoutId id="2147484428" r:id="rId7"/>
    <p:sldLayoutId id="2147484429" r:id="rId8"/>
    <p:sldLayoutId id="2147484430" r:id="rId9"/>
    <p:sldLayoutId id="2147484431" r:id="rId10"/>
    <p:sldLayoutId id="2147484432" r:id="rId11"/>
    <p:sldLayoutId id="2147484433" r:id="rId12"/>
    <p:sldLayoutId id="2147484434" r:id="rId13"/>
    <p:sldLayoutId id="2147484435" r:id="rId14"/>
    <p:sldLayoutId id="2147484436" r:id="rId15"/>
    <p:sldLayoutId id="2147484437" r:id="rId16"/>
    <p:sldLayoutId id="2147484438" r:id="rId17"/>
    <p:sldLayoutId id="2147484439" r:id="rId18"/>
    <p:sldLayoutId id="2147484440" r:id="rId19"/>
    <p:sldLayoutId id="2147484441" r:id="rId20"/>
    <p:sldLayoutId id="2147484442" r:id="rId21"/>
    <p:sldLayoutId id="2147484443" r:id="rId22"/>
    <p:sldLayoutId id="2147484444" r:id="rId23"/>
    <p:sldLayoutId id="2147484445" r:id="rId24"/>
    <p:sldLayoutId id="2147484446" r:id="rId25"/>
    <p:sldLayoutId id="2147484447" r:id="rId2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xml"/><Relationship Id="rId1" Type="http://schemas.openxmlformats.org/officeDocument/2006/relationships/slideLayout" Target="../slideLayouts/slideLayout28.xml"/><Relationship Id="rId4" Type="http://schemas.openxmlformats.org/officeDocument/2006/relationships/image" Target="../media/image28.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5.xml"/><Relationship Id="rId5" Type="http://schemas.openxmlformats.org/officeDocument/2006/relationships/image" Target="../media/image37.svg"/><Relationship Id="rId4" Type="http://schemas.openxmlformats.org/officeDocument/2006/relationships/image" Target="../media/image3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5.xml"/><Relationship Id="rId4" Type="http://schemas.openxmlformats.org/officeDocument/2006/relationships/image" Target="../media/image37.svg"/></Relationships>
</file>

<file path=ppt/slides/_rels/slide2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8" Type="http://schemas.openxmlformats.org/officeDocument/2006/relationships/image" Target="../media/image47.tiff"/><Relationship Id="rId3" Type="http://schemas.openxmlformats.org/officeDocument/2006/relationships/image" Target="../media/image42.tiff"/><Relationship Id="rId7" Type="http://schemas.openxmlformats.org/officeDocument/2006/relationships/image" Target="../media/image46.tiff"/><Relationship Id="rId2" Type="http://schemas.openxmlformats.org/officeDocument/2006/relationships/image" Target="../media/image41.tiff"/><Relationship Id="rId1" Type="http://schemas.openxmlformats.org/officeDocument/2006/relationships/slideLayout" Target="../slideLayouts/slideLayout24.xml"/><Relationship Id="rId6" Type="http://schemas.openxmlformats.org/officeDocument/2006/relationships/image" Target="../media/image45.tiff"/><Relationship Id="rId11" Type="http://schemas.openxmlformats.org/officeDocument/2006/relationships/customXml" Target="../ink/ink1.xml"/><Relationship Id="rId5" Type="http://schemas.openxmlformats.org/officeDocument/2006/relationships/image" Target="../media/image44.tiff"/><Relationship Id="rId10" Type="http://schemas.openxmlformats.org/officeDocument/2006/relationships/image" Target="../media/image49.tiff"/><Relationship Id="rId4" Type="http://schemas.openxmlformats.org/officeDocument/2006/relationships/image" Target="../media/image43.tiff"/><Relationship Id="rId9" Type="http://schemas.openxmlformats.org/officeDocument/2006/relationships/image" Target="../media/image48.tiff"/></Relationships>
</file>

<file path=ppt/slides/_rels/slide28.xml.rels><?xml version="1.0" encoding="UTF-8" standalone="yes"?>
<Relationships xmlns="http://schemas.openxmlformats.org/package/2006/relationships"><Relationship Id="rId8" Type="http://schemas.openxmlformats.org/officeDocument/2006/relationships/image" Target="../media/image55.png"/><Relationship Id="rId13" Type="http://schemas.openxmlformats.org/officeDocument/2006/relationships/image" Target="../media/image60.png"/><Relationship Id="rId3" Type="http://schemas.openxmlformats.org/officeDocument/2006/relationships/image" Target="../media/image50.png"/><Relationship Id="rId7" Type="http://schemas.openxmlformats.org/officeDocument/2006/relationships/image" Target="../media/image54.png"/><Relationship Id="rId12" Type="http://schemas.openxmlformats.org/officeDocument/2006/relationships/image" Target="../media/image59.png"/><Relationship Id="rId2" Type="http://schemas.openxmlformats.org/officeDocument/2006/relationships/image" Target="../media/image34.png"/><Relationship Id="rId16" Type="http://schemas.openxmlformats.org/officeDocument/2006/relationships/image" Target="../media/image37.svg"/><Relationship Id="rId1" Type="http://schemas.openxmlformats.org/officeDocument/2006/relationships/slideLayout" Target="../slideLayouts/slideLayout24.xml"/><Relationship Id="rId6" Type="http://schemas.openxmlformats.org/officeDocument/2006/relationships/image" Target="../media/image53.png"/><Relationship Id="rId11" Type="http://schemas.openxmlformats.org/officeDocument/2006/relationships/image" Target="../media/image58.png"/><Relationship Id="rId5" Type="http://schemas.openxmlformats.org/officeDocument/2006/relationships/image" Target="../media/image52.png"/><Relationship Id="rId15" Type="http://schemas.openxmlformats.org/officeDocument/2006/relationships/image" Target="../media/image36.png"/><Relationship Id="rId10" Type="http://schemas.openxmlformats.org/officeDocument/2006/relationships/image" Target="../media/image57.png"/><Relationship Id="rId4" Type="http://schemas.openxmlformats.org/officeDocument/2006/relationships/image" Target="../media/image51.png"/><Relationship Id="rId9" Type="http://schemas.openxmlformats.org/officeDocument/2006/relationships/image" Target="../media/image56.png"/><Relationship Id="rId14" Type="http://schemas.openxmlformats.org/officeDocument/2006/relationships/image" Target="../media/image35.png"/></Relationships>
</file>

<file path=ppt/slides/_rels/slide2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7.xml"/><Relationship Id="rId5" Type="http://schemas.microsoft.com/office/2007/relationships/hdphoto" Target="../media/hdphoto3.wdp"/><Relationship Id="rId4" Type="http://schemas.openxmlformats.org/officeDocument/2006/relationships/image" Target="../media/image63.png"/></Relationships>
</file>

<file path=ppt/slides/_rels/slide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3" Type="http://schemas.openxmlformats.org/officeDocument/2006/relationships/image" Target="../media/image65.png"/><Relationship Id="rId7" Type="http://schemas.openxmlformats.org/officeDocument/2006/relationships/image" Target="../media/image37.svg"/><Relationship Id="rId2" Type="http://schemas.openxmlformats.org/officeDocument/2006/relationships/image" Target="../media/image64.png"/><Relationship Id="rId1" Type="http://schemas.openxmlformats.org/officeDocument/2006/relationships/slideLayout" Target="../slideLayouts/slideLayout25.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66.png"/></Relationships>
</file>

<file path=ppt/slides/_rels/slide31.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68.png"/><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5.xml.rels><?xml version="1.0" encoding="UTF-8" standalone="yes"?>
<Relationships xmlns="http://schemas.openxmlformats.org/package/2006/relationships"><Relationship Id="rId2" Type="http://schemas.openxmlformats.org/officeDocument/2006/relationships/hyperlink" Target="https://docs.botframework.com/en-us/node/builder/chat-reference/interfaces/_botbuilder_d_.iuniversalbotsettings.html#persistconversationdata" TargetMode="Externa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5.xml"/><Relationship Id="rId4" Type="http://schemas.openxmlformats.org/officeDocument/2006/relationships/image" Target="../media/image37.svg"/></Relationships>
</file>

<file path=ppt/slides/_rels/slide4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37.svg"/><Relationship Id="rId4" Type="http://schemas.openxmlformats.org/officeDocument/2006/relationships/image" Target="../media/image36.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25.xml"/></Relationships>
</file>

<file path=ppt/slides/_rels/slide54.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5.xml"/></Relationships>
</file>

<file path=ppt/slides/_rels/slide5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5.xml"/><Relationship Id="rId4" Type="http://schemas.openxmlformats.org/officeDocument/2006/relationships/image" Target="../media/image37.svg"/></Relationships>
</file>

<file path=ppt/slides/_rels/slide56.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7.xml"/><Relationship Id="rId4" Type="http://schemas.openxmlformats.org/officeDocument/2006/relationships/image" Target="../media/image82.png"/></Relationships>
</file>

<file path=ppt/slides/_rels/slide59.xml.rels><?xml version="1.0" encoding="UTF-8" standalone="yes"?>
<Relationships xmlns="http://schemas.openxmlformats.org/package/2006/relationships"><Relationship Id="rId8" Type="http://schemas.openxmlformats.org/officeDocument/2006/relationships/hyperlink" Target="https://ngrok.com/" TargetMode="External"/><Relationship Id="rId3" Type="http://schemas.openxmlformats.org/officeDocument/2006/relationships/hyperlink" Target="https://github.com/Microsoft/BotBuilder" TargetMode="External"/><Relationship Id="rId7" Type="http://schemas.openxmlformats.org/officeDocument/2006/relationships/hyperlink" Target="http://aka.ms/bf-bc-vstemplate" TargetMode="External"/><Relationship Id="rId2" Type="http://schemas.openxmlformats.org/officeDocument/2006/relationships/hyperlink" Target="https://github.com/pveller/ecommerce-chatbot" TargetMode="External"/><Relationship Id="rId1" Type="http://schemas.openxmlformats.org/officeDocument/2006/relationships/slideLayout" Target="../slideLayouts/slideLayout4.xml"/><Relationship Id="rId6" Type="http://schemas.openxmlformats.org/officeDocument/2006/relationships/hyperlink" Target="https://docs.botframework.com/en-us/tools/bot-framework-emulator/" TargetMode="External"/><Relationship Id="rId5" Type="http://schemas.openxmlformats.org/officeDocument/2006/relationships/hyperlink" Target="https://www.luis.ai/Help" TargetMode="External"/><Relationship Id="rId4" Type="http://schemas.openxmlformats.org/officeDocument/2006/relationships/hyperlink" Target="https://github.com/Microsoft/BotBuilder-Samples"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3" Type="http://schemas.openxmlformats.org/officeDocument/2006/relationships/hyperlink" Target="https://www.botpages.com/" TargetMode="External"/><Relationship Id="rId2" Type="http://schemas.openxmlformats.org/officeDocument/2006/relationships/notesSlide" Target="../notesSlides/notesSlide7.xml"/><Relationship Id="rId1" Type="http://schemas.openxmlformats.org/officeDocument/2006/relationships/slideLayout" Target="../slideLayouts/slideLayout25.xml"/><Relationship Id="rId4" Type="http://schemas.openxmlformats.org/officeDocument/2006/relationships/image" Target="../media/image2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2243320" y="558329"/>
            <a:ext cx="7949834" cy="942018"/>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400" b="0" i="0" u="none" strike="noStrike" kern="0" cap="none" spc="0" normalizeH="0" baseline="0" noProof="0" dirty="0">
                <a:ln>
                  <a:noFill/>
                </a:ln>
                <a:solidFill>
                  <a:srgbClr val="0078D7"/>
                </a:solidFill>
                <a:effectLst/>
                <a:uLnTx/>
                <a:uFillTx/>
                <a:latin typeface="Segoe UI Light"/>
                <a:ea typeface="+mn-ea"/>
                <a:cs typeface="+mn-cs"/>
              </a:rPr>
              <a:t>Bot Framework</a:t>
            </a:r>
          </a:p>
        </p:txBody>
      </p:sp>
      <p:grpSp>
        <p:nvGrpSpPr>
          <p:cNvPr id="24" name="Group 23"/>
          <p:cNvGrpSpPr/>
          <p:nvPr/>
        </p:nvGrpSpPr>
        <p:grpSpPr>
          <a:xfrm>
            <a:off x="3092177" y="1632080"/>
            <a:ext cx="6252120" cy="426308"/>
            <a:chOff x="2142068" y="1582268"/>
            <a:chExt cx="7713131" cy="525931"/>
          </a:xfrm>
        </p:grpSpPr>
        <p:pic>
          <p:nvPicPr>
            <p:cNvPr id="13" name="Picture 12"/>
            <p:cNvPicPr>
              <a:picLocks noChangeAspect="1"/>
            </p:cNvPicPr>
            <p:nvPr/>
          </p:nvPicPr>
          <p:blipFill rotWithShape="1">
            <a:blip r:embed="rId3"/>
            <a:srcRect l="43978" t="11720" r="41918" b="72806"/>
            <a:stretch/>
          </p:blipFill>
          <p:spPr>
            <a:xfrm>
              <a:off x="2142068" y="1602588"/>
              <a:ext cx="505611" cy="505611"/>
            </a:xfrm>
            <a:prstGeom prst="rect">
              <a:avLst/>
            </a:prstGeom>
          </p:spPr>
        </p:pic>
        <p:pic>
          <p:nvPicPr>
            <p:cNvPr id="15" name="Picture 14"/>
            <p:cNvPicPr>
              <a:picLocks noChangeAspect="1"/>
            </p:cNvPicPr>
            <p:nvPr/>
          </p:nvPicPr>
          <p:blipFill rotWithShape="1">
            <a:blip r:embed="rId3"/>
            <a:srcRect l="43814" t="41409" r="42082" b="43117"/>
            <a:stretch/>
          </p:blipFill>
          <p:spPr>
            <a:xfrm>
              <a:off x="3337680" y="1602588"/>
              <a:ext cx="505611" cy="505611"/>
            </a:xfrm>
            <a:prstGeom prst="rect">
              <a:avLst/>
            </a:prstGeom>
          </p:spPr>
        </p:pic>
        <p:pic>
          <p:nvPicPr>
            <p:cNvPr id="16" name="Picture 15"/>
            <p:cNvPicPr>
              <a:picLocks noChangeAspect="1"/>
            </p:cNvPicPr>
            <p:nvPr/>
          </p:nvPicPr>
          <p:blipFill rotWithShape="1">
            <a:blip r:embed="rId3"/>
            <a:srcRect l="70054" t="41409" r="14005" b="43117"/>
            <a:stretch/>
          </p:blipFill>
          <p:spPr>
            <a:xfrm>
              <a:off x="4397826" y="1595121"/>
              <a:ext cx="562006" cy="497252"/>
            </a:xfrm>
            <a:prstGeom prst="rect">
              <a:avLst/>
            </a:prstGeom>
          </p:spPr>
        </p:pic>
        <p:pic>
          <p:nvPicPr>
            <p:cNvPr id="17" name="Picture 16"/>
            <p:cNvPicPr>
              <a:picLocks noChangeAspect="1"/>
            </p:cNvPicPr>
            <p:nvPr/>
          </p:nvPicPr>
          <p:blipFill rotWithShape="1">
            <a:blip r:embed="rId3"/>
            <a:srcRect l="70972" t="71277" r="14924" b="13249"/>
            <a:stretch/>
          </p:blipFill>
          <p:spPr>
            <a:xfrm>
              <a:off x="5514367" y="1602588"/>
              <a:ext cx="505611" cy="505611"/>
            </a:xfrm>
            <a:prstGeom prst="rect">
              <a:avLst/>
            </a:prstGeom>
          </p:spPr>
        </p:pic>
        <p:pic>
          <p:nvPicPr>
            <p:cNvPr id="18" name="Picture 17"/>
            <p:cNvPicPr>
              <a:picLocks noChangeAspect="1"/>
            </p:cNvPicPr>
            <p:nvPr/>
          </p:nvPicPr>
          <p:blipFill rotWithShape="1">
            <a:blip r:embed="rId3"/>
            <a:srcRect l="16510" t="41408" r="69386" b="43118"/>
            <a:stretch/>
          </p:blipFill>
          <p:spPr>
            <a:xfrm>
              <a:off x="6599913" y="1602588"/>
              <a:ext cx="472673" cy="472673"/>
            </a:xfrm>
            <a:prstGeom prst="rect">
              <a:avLst/>
            </a:prstGeom>
          </p:spPr>
        </p:pic>
        <p:pic>
          <p:nvPicPr>
            <p:cNvPr id="19" name="Picture 18"/>
            <p:cNvPicPr>
              <a:picLocks noChangeAspect="1"/>
            </p:cNvPicPr>
            <p:nvPr/>
          </p:nvPicPr>
          <p:blipFill rotWithShape="1">
            <a:blip r:embed="rId3"/>
            <a:srcRect l="16510" t="70737" r="69386" b="13789"/>
            <a:stretch/>
          </p:blipFill>
          <p:spPr>
            <a:xfrm>
              <a:off x="7517051" y="1582268"/>
              <a:ext cx="505611" cy="505611"/>
            </a:xfrm>
            <a:prstGeom prst="rect">
              <a:avLst/>
            </a:prstGeom>
          </p:spPr>
        </p:pic>
        <p:pic>
          <p:nvPicPr>
            <p:cNvPr id="20" name="Picture 19"/>
            <p:cNvPicPr>
              <a:picLocks noChangeAspect="1"/>
            </p:cNvPicPr>
            <p:nvPr/>
          </p:nvPicPr>
          <p:blipFill rotWithShape="1">
            <a:blip r:embed="rId3"/>
            <a:srcRect l="70958" t="11540" r="14938" b="72986"/>
            <a:stretch/>
          </p:blipFill>
          <p:spPr>
            <a:xfrm>
              <a:off x="8433263" y="1597508"/>
              <a:ext cx="505611" cy="505611"/>
            </a:xfrm>
            <a:prstGeom prst="rect">
              <a:avLst/>
            </a:prstGeom>
          </p:spPr>
        </p:pic>
        <p:sp>
          <p:nvSpPr>
            <p:cNvPr id="22" name="Freeform 43"/>
            <p:cNvSpPr>
              <a:spLocks noEditPoints="1"/>
            </p:cNvSpPr>
            <p:nvPr/>
          </p:nvSpPr>
          <p:spPr bwMode="auto">
            <a:xfrm>
              <a:off x="9451078" y="1644947"/>
              <a:ext cx="404121" cy="404121"/>
            </a:xfrm>
            <a:custGeom>
              <a:avLst/>
              <a:gdLst>
                <a:gd name="T0" fmla="*/ 173 w 183"/>
                <a:gd name="T1" fmla="*/ 0 h 183"/>
                <a:gd name="T2" fmla="*/ 11 w 183"/>
                <a:gd name="T3" fmla="*/ 0 h 183"/>
                <a:gd name="T4" fmla="*/ 0 w 183"/>
                <a:gd name="T5" fmla="*/ 10 h 183"/>
                <a:gd name="T6" fmla="*/ 0 w 183"/>
                <a:gd name="T7" fmla="*/ 173 h 183"/>
                <a:gd name="T8" fmla="*/ 11 w 183"/>
                <a:gd name="T9" fmla="*/ 183 h 183"/>
                <a:gd name="T10" fmla="*/ 173 w 183"/>
                <a:gd name="T11" fmla="*/ 183 h 183"/>
                <a:gd name="T12" fmla="*/ 183 w 183"/>
                <a:gd name="T13" fmla="*/ 173 h 183"/>
                <a:gd name="T14" fmla="*/ 183 w 183"/>
                <a:gd name="T15" fmla="*/ 10 h 183"/>
                <a:gd name="T16" fmla="*/ 173 w 183"/>
                <a:gd name="T17" fmla="*/ 0 h 183"/>
                <a:gd name="T18" fmla="*/ 156 w 183"/>
                <a:gd name="T19" fmla="*/ 103 h 183"/>
                <a:gd name="T20" fmla="*/ 131 w 183"/>
                <a:gd name="T21" fmla="*/ 103 h 183"/>
                <a:gd name="T22" fmla="*/ 131 w 183"/>
                <a:gd name="T23" fmla="*/ 170 h 183"/>
                <a:gd name="T24" fmla="*/ 105 w 183"/>
                <a:gd name="T25" fmla="*/ 170 h 183"/>
                <a:gd name="T26" fmla="*/ 105 w 183"/>
                <a:gd name="T27" fmla="*/ 103 h 183"/>
                <a:gd name="T28" fmla="*/ 87 w 183"/>
                <a:gd name="T29" fmla="*/ 103 h 183"/>
                <a:gd name="T30" fmla="*/ 87 w 183"/>
                <a:gd name="T31" fmla="*/ 78 h 183"/>
                <a:gd name="T32" fmla="*/ 105 w 183"/>
                <a:gd name="T33" fmla="*/ 78 h 183"/>
                <a:gd name="T34" fmla="*/ 105 w 183"/>
                <a:gd name="T35" fmla="*/ 58 h 183"/>
                <a:gd name="T36" fmla="*/ 140 w 183"/>
                <a:gd name="T37" fmla="*/ 26 h 183"/>
                <a:gd name="T38" fmla="*/ 157 w 183"/>
                <a:gd name="T39" fmla="*/ 27 h 183"/>
                <a:gd name="T40" fmla="*/ 156 w 183"/>
                <a:gd name="T41" fmla="*/ 50 h 183"/>
                <a:gd name="T42" fmla="*/ 141 w 183"/>
                <a:gd name="T43" fmla="*/ 50 h 183"/>
                <a:gd name="T44" fmla="*/ 131 w 183"/>
                <a:gd name="T45" fmla="*/ 61 h 183"/>
                <a:gd name="T46" fmla="*/ 131 w 183"/>
                <a:gd name="T47" fmla="*/ 78 h 183"/>
                <a:gd name="T48" fmla="*/ 157 w 183"/>
                <a:gd name="T49" fmla="*/ 78 h 183"/>
                <a:gd name="T50" fmla="*/ 156 w 183"/>
                <a:gd name="T51" fmla="*/ 10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3" h="183">
                  <a:moveTo>
                    <a:pt x="173" y="0"/>
                  </a:moveTo>
                  <a:cubicBezTo>
                    <a:pt x="11" y="0"/>
                    <a:pt x="11" y="0"/>
                    <a:pt x="11" y="0"/>
                  </a:cubicBezTo>
                  <a:cubicBezTo>
                    <a:pt x="5" y="0"/>
                    <a:pt x="0" y="4"/>
                    <a:pt x="0" y="10"/>
                  </a:cubicBezTo>
                  <a:cubicBezTo>
                    <a:pt x="0" y="173"/>
                    <a:pt x="0" y="173"/>
                    <a:pt x="0" y="173"/>
                  </a:cubicBezTo>
                  <a:cubicBezTo>
                    <a:pt x="0" y="178"/>
                    <a:pt x="5" y="183"/>
                    <a:pt x="11" y="183"/>
                  </a:cubicBezTo>
                  <a:cubicBezTo>
                    <a:pt x="173" y="183"/>
                    <a:pt x="173" y="183"/>
                    <a:pt x="173" y="183"/>
                  </a:cubicBezTo>
                  <a:cubicBezTo>
                    <a:pt x="179" y="183"/>
                    <a:pt x="183" y="178"/>
                    <a:pt x="183" y="173"/>
                  </a:cubicBezTo>
                  <a:cubicBezTo>
                    <a:pt x="183" y="10"/>
                    <a:pt x="183" y="10"/>
                    <a:pt x="183" y="10"/>
                  </a:cubicBezTo>
                  <a:cubicBezTo>
                    <a:pt x="183" y="4"/>
                    <a:pt x="179" y="0"/>
                    <a:pt x="173" y="0"/>
                  </a:cubicBezTo>
                  <a:close/>
                  <a:moveTo>
                    <a:pt x="156" y="103"/>
                  </a:moveTo>
                  <a:cubicBezTo>
                    <a:pt x="131" y="103"/>
                    <a:pt x="131" y="103"/>
                    <a:pt x="131" y="103"/>
                  </a:cubicBezTo>
                  <a:cubicBezTo>
                    <a:pt x="131" y="170"/>
                    <a:pt x="131" y="170"/>
                    <a:pt x="131" y="170"/>
                  </a:cubicBezTo>
                  <a:cubicBezTo>
                    <a:pt x="105" y="170"/>
                    <a:pt x="105" y="170"/>
                    <a:pt x="105" y="170"/>
                  </a:cubicBezTo>
                  <a:cubicBezTo>
                    <a:pt x="105" y="103"/>
                    <a:pt x="105" y="103"/>
                    <a:pt x="105" y="103"/>
                  </a:cubicBezTo>
                  <a:cubicBezTo>
                    <a:pt x="87" y="103"/>
                    <a:pt x="87" y="103"/>
                    <a:pt x="87" y="103"/>
                  </a:cubicBezTo>
                  <a:cubicBezTo>
                    <a:pt x="87" y="78"/>
                    <a:pt x="87" y="78"/>
                    <a:pt x="87" y="78"/>
                  </a:cubicBezTo>
                  <a:cubicBezTo>
                    <a:pt x="105" y="78"/>
                    <a:pt x="105" y="78"/>
                    <a:pt x="105" y="78"/>
                  </a:cubicBezTo>
                  <a:cubicBezTo>
                    <a:pt x="105" y="58"/>
                    <a:pt x="105" y="58"/>
                    <a:pt x="105" y="58"/>
                  </a:cubicBezTo>
                  <a:cubicBezTo>
                    <a:pt x="105" y="41"/>
                    <a:pt x="115" y="26"/>
                    <a:pt x="140" y="26"/>
                  </a:cubicBezTo>
                  <a:cubicBezTo>
                    <a:pt x="149" y="26"/>
                    <a:pt x="157" y="27"/>
                    <a:pt x="157" y="27"/>
                  </a:cubicBezTo>
                  <a:cubicBezTo>
                    <a:pt x="156" y="50"/>
                    <a:pt x="156" y="50"/>
                    <a:pt x="156" y="50"/>
                  </a:cubicBezTo>
                  <a:cubicBezTo>
                    <a:pt x="156" y="50"/>
                    <a:pt x="149" y="50"/>
                    <a:pt x="141" y="50"/>
                  </a:cubicBezTo>
                  <a:cubicBezTo>
                    <a:pt x="132" y="50"/>
                    <a:pt x="131" y="54"/>
                    <a:pt x="131" y="61"/>
                  </a:cubicBezTo>
                  <a:cubicBezTo>
                    <a:pt x="131" y="78"/>
                    <a:pt x="131" y="78"/>
                    <a:pt x="131" y="78"/>
                  </a:cubicBezTo>
                  <a:cubicBezTo>
                    <a:pt x="157" y="78"/>
                    <a:pt x="157" y="78"/>
                    <a:pt x="157" y="78"/>
                  </a:cubicBezTo>
                  <a:lnTo>
                    <a:pt x="156" y="103"/>
                  </a:lnTo>
                  <a:close/>
                </a:path>
              </a:pathLst>
            </a:custGeom>
            <a:solidFill>
              <a:srgbClr val="3B5998"/>
            </a:solidFill>
            <a:ln>
              <a:noFill/>
            </a:ln>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6" name="Group 25"/>
          <p:cNvGrpSpPr/>
          <p:nvPr/>
        </p:nvGrpSpPr>
        <p:grpSpPr>
          <a:xfrm>
            <a:off x="-9526" y="2331084"/>
            <a:ext cx="12446001" cy="4732299"/>
            <a:chOff x="-9526" y="2331084"/>
            <a:chExt cx="12446001" cy="4732299"/>
          </a:xfrm>
        </p:grpSpPr>
        <p:pic>
          <p:nvPicPr>
            <p:cNvPr id="5" name="Picture 4"/>
            <p:cNvPicPr>
              <a:picLocks noChangeAspect="1"/>
            </p:cNvPicPr>
            <p:nvPr/>
          </p:nvPicPr>
          <p:blipFill rotWithShape="1">
            <a:blip r:embed="rId4"/>
            <a:srcRect t="2263" b="40656"/>
            <a:stretch/>
          </p:blipFill>
          <p:spPr>
            <a:xfrm>
              <a:off x="-9526" y="2331084"/>
              <a:ext cx="12435840" cy="4732299"/>
            </a:xfrm>
            <a:prstGeom prst="rect">
              <a:avLst/>
            </a:prstGeom>
          </p:spPr>
        </p:pic>
        <p:cxnSp>
          <p:nvCxnSpPr>
            <p:cNvPr id="50" name="Straight Connector 49"/>
            <p:cNvCxnSpPr/>
            <p:nvPr/>
          </p:nvCxnSpPr>
          <p:spPr>
            <a:xfrm>
              <a:off x="0" y="2331084"/>
              <a:ext cx="12436475" cy="0"/>
            </a:xfrm>
            <a:prstGeom prst="line">
              <a:avLst/>
            </a:prstGeom>
            <a:noFill/>
            <a:ln w="15875">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bwMode="auto">
            <a:xfrm>
              <a:off x="10881626" y="2725738"/>
              <a:ext cx="457195" cy="238125"/>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spTree>
    <p:extLst>
      <p:ext uri="{BB962C8B-B14F-4D97-AF65-F5344CB8AC3E}">
        <p14:creationId xmlns:p14="http://schemas.microsoft.com/office/powerpoint/2010/main" val="48276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300"/>
                                        <p:tgtEl>
                                          <p:spTgt spid="49"/>
                                        </p:tgtEl>
                                      </p:cBhvr>
                                    </p:animEffect>
                                  </p:childTnLst>
                                </p:cTn>
                              </p:par>
                              <p:par>
                                <p:cTn id="8" presetID="42" presetClass="path" presetSubtype="0" decel="100000" fill="hold" grpId="1" nodeType="withEffect">
                                  <p:stCondLst>
                                    <p:cond delay="0"/>
                                  </p:stCondLst>
                                  <p:childTnLst>
                                    <p:animMotion origin="layout" path="M 0 -2.17431E-6 L 0 0.07717 " pathEditMode="relative" rAng="0" ptsTypes="AA">
                                      <p:cBhvr>
                                        <p:cTn id="9" dur="500" spd="-100000" fill="hold"/>
                                        <p:tgtEl>
                                          <p:spTgt spid="49"/>
                                        </p:tgtEl>
                                        <p:attrNameLst>
                                          <p:attrName>ppt_x</p:attrName>
                                          <p:attrName>ppt_y</p:attrName>
                                        </p:attrNameLst>
                                      </p:cBhvr>
                                      <p:rCtr x="0" y="3858"/>
                                    </p:animMotion>
                                  </p:childTnLst>
                                </p:cTn>
                              </p:par>
                              <p:par>
                                <p:cTn id="10" presetID="10" presetClass="entr" presetSubtype="0" fill="hold" nodeType="withEffect">
                                  <p:stCondLst>
                                    <p:cond delay="25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300"/>
                                        <p:tgtEl>
                                          <p:spTgt spid="24"/>
                                        </p:tgtEl>
                                      </p:cBhvr>
                                    </p:animEffect>
                                  </p:childTnLst>
                                </p:cTn>
                              </p:par>
                              <p:par>
                                <p:cTn id="13" presetID="42" presetClass="path" presetSubtype="0" decel="100000" fill="hold" nodeType="withEffect">
                                  <p:stCondLst>
                                    <p:cond delay="50"/>
                                  </p:stCondLst>
                                  <p:childTnLst>
                                    <p:animMotion origin="layout" path="M 0 5.90104E-7 L 0 0.07717 " pathEditMode="relative" rAng="0" ptsTypes="AA">
                                      <p:cBhvr>
                                        <p:cTn id="14" dur="500" spd="-100000" fill="hold"/>
                                        <p:tgtEl>
                                          <p:spTgt spid="24"/>
                                        </p:tgtEl>
                                        <p:attrNameLst>
                                          <p:attrName>ppt_x</p:attrName>
                                          <p:attrName>ppt_y</p:attrName>
                                        </p:attrNameLst>
                                      </p:cBhvr>
                                      <p:rCtr x="0" y="3858"/>
                                    </p:animMotion>
                                  </p:childTnLst>
                                </p:cTn>
                              </p:par>
                              <p:par>
                                <p:cTn id="15" presetID="2" presetClass="entr" presetSubtype="4" decel="10000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ppt_x"/>
                                          </p:val>
                                        </p:tav>
                                        <p:tav tm="100000">
                                          <p:val>
                                            <p:strVal val="#ppt_x"/>
                                          </p:val>
                                        </p:tav>
                                      </p:tavLst>
                                    </p:anim>
                                    <p:anim calcmode="lin" valueType="num">
                                      <p:cBhvr additive="base">
                                        <p:cTn id="1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8000" dirty="0"/>
              <a:t>NLP To the Rescue</a:t>
            </a:r>
          </a:p>
        </p:txBody>
      </p:sp>
    </p:spTree>
    <p:extLst>
      <p:ext uri="{BB962C8B-B14F-4D97-AF65-F5344CB8AC3E}">
        <p14:creationId xmlns:p14="http://schemas.microsoft.com/office/powerpoint/2010/main" val="202854345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8000" dirty="0"/>
              <a:t>Why is NLP so hard?</a:t>
            </a:r>
          </a:p>
        </p:txBody>
      </p:sp>
    </p:spTree>
    <p:extLst>
      <p:ext uri="{BB962C8B-B14F-4D97-AF65-F5344CB8AC3E}">
        <p14:creationId xmlns:p14="http://schemas.microsoft.com/office/powerpoint/2010/main" val="186228129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50837" y="220662"/>
            <a:ext cx="11857038" cy="5570756"/>
          </a:xfrm>
          <a:prstGeom prst="rect">
            <a:avLst/>
          </a:prstGeom>
        </p:spPr>
        <p:txBody>
          <a:bodyPr wrap="square">
            <a:spAutoFit/>
          </a:bodyPr>
          <a:lstStyle/>
          <a:p>
            <a:endParaRPr lang="en-US" sz="3200" dirty="0"/>
          </a:p>
          <a:p>
            <a:r>
              <a:rPr lang="en-US" sz="3200" dirty="0">
                <a:solidFill>
                  <a:srgbClr val="0078D7"/>
                </a:solidFill>
              </a:rPr>
              <a:t>“</a:t>
            </a:r>
            <a:r>
              <a:rPr lang="en-US" sz="3600" dirty="0">
                <a:solidFill>
                  <a:srgbClr val="0078D7"/>
                </a:solidFill>
              </a:rPr>
              <a:t>I saw a man on a hill with a telescope.” </a:t>
            </a:r>
            <a:r>
              <a:rPr lang="en-US" sz="3200" dirty="0">
                <a:solidFill>
                  <a:srgbClr val="0078D7"/>
                </a:solidFill>
              </a:rPr>
              <a:t> </a:t>
            </a:r>
          </a:p>
          <a:p>
            <a:endParaRPr lang="en-US" sz="3200" dirty="0"/>
          </a:p>
          <a:p>
            <a:r>
              <a:rPr lang="en-US" sz="3200" dirty="0"/>
              <a:t>Simple statement?</a:t>
            </a:r>
            <a:br>
              <a:rPr lang="en-US" sz="3200" dirty="0"/>
            </a:br>
            <a:r>
              <a:rPr lang="en-US" sz="3200" dirty="0"/>
              <a:t> </a:t>
            </a:r>
          </a:p>
          <a:p>
            <a:pPr marL="285750" indent="-285750">
              <a:lnSpc>
                <a:spcPct val="150000"/>
              </a:lnSpc>
              <a:buFont typeface="Arial" panose="020B0604020202020204" pitchFamily="34" charset="0"/>
              <a:buChar char="•"/>
            </a:pPr>
            <a:r>
              <a:rPr lang="en-US" sz="3200" dirty="0">
                <a:solidFill>
                  <a:srgbClr val="0078D7"/>
                </a:solidFill>
                <a:latin typeface="+mj-lt"/>
              </a:rPr>
              <a:t>There’s a man on a hill, and I’m watching him with my telescope.   </a:t>
            </a:r>
          </a:p>
          <a:p>
            <a:pPr marL="285750" indent="-285750">
              <a:lnSpc>
                <a:spcPct val="150000"/>
              </a:lnSpc>
              <a:buFont typeface="Arial" panose="020B0604020202020204" pitchFamily="34" charset="0"/>
              <a:buChar char="•"/>
            </a:pPr>
            <a:r>
              <a:rPr lang="en-US" sz="3200" dirty="0">
                <a:solidFill>
                  <a:srgbClr val="0078D7"/>
                </a:solidFill>
                <a:latin typeface="+mj-lt"/>
              </a:rPr>
              <a:t>There’s a man on a hill, who I’m seeing, and he has a telescope.   </a:t>
            </a:r>
          </a:p>
          <a:p>
            <a:pPr marL="285750" indent="-285750">
              <a:lnSpc>
                <a:spcPct val="150000"/>
              </a:lnSpc>
              <a:buFont typeface="Arial" panose="020B0604020202020204" pitchFamily="34" charset="0"/>
              <a:buChar char="•"/>
            </a:pPr>
            <a:r>
              <a:rPr lang="en-US" sz="3200" dirty="0">
                <a:solidFill>
                  <a:srgbClr val="0078D7"/>
                </a:solidFill>
                <a:latin typeface="+mj-lt"/>
              </a:rPr>
              <a:t>There’s a man, and he’s on a hill that also has a telescope on it.   </a:t>
            </a:r>
          </a:p>
          <a:p>
            <a:pPr marL="285750" indent="-285750">
              <a:lnSpc>
                <a:spcPct val="150000"/>
              </a:lnSpc>
              <a:buFont typeface="Arial" panose="020B0604020202020204" pitchFamily="34" charset="0"/>
              <a:buChar char="•"/>
            </a:pPr>
            <a:r>
              <a:rPr lang="en-US" sz="3200" dirty="0">
                <a:solidFill>
                  <a:srgbClr val="0078D7"/>
                </a:solidFill>
                <a:latin typeface="+mj-lt"/>
              </a:rPr>
              <a:t>I’m on a hill, and I saw a man using a telescope.</a:t>
            </a:r>
          </a:p>
        </p:txBody>
      </p:sp>
    </p:spTree>
    <p:extLst>
      <p:ext uri="{BB962C8B-B14F-4D97-AF65-F5344CB8AC3E}">
        <p14:creationId xmlns:p14="http://schemas.microsoft.com/office/powerpoint/2010/main" val="293054900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12837" y="1211262"/>
            <a:ext cx="10972800" cy="5509200"/>
          </a:xfrm>
          <a:prstGeom prst="rect">
            <a:avLst/>
          </a:prstGeom>
        </p:spPr>
        <p:txBody>
          <a:bodyPr wrap="square">
            <a:spAutoFit/>
          </a:bodyPr>
          <a:lstStyle/>
          <a:p>
            <a:r>
              <a:rPr lang="en-US" sz="3200" dirty="0"/>
              <a:t>Think about a bot used to answer customers questions about laptops and accessories.</a:t>
            </a:r>
          </a:p>
          <a:p>
            <a:endParaRPr lang="en-US" sz="3200" dirty="0"/>
          </a:p>
          <a:p>
            <a:pPr marL="285750" indent="-285750">
              <a:lnSpc>
                <a:spcPct val="150000"/>
              </a:lnSpc>
              <a:buFont typeface="Arial" panose="020B0604020202020204" pitchFamily="34" charset="0"/>
              <a:buChar char="•"/>
            </a:pPr>
            <a:r>
              <a:rPr lang="en-US" sz="3200" dirty="0"/>
              <a:t>Has my order number 15489 been shipped yet?</a:t>
            </a:r>
          </a:p>
          <a:p>
            <a:pPr marL="285750" indent="-285750">
              <a:lnSpc>
                <a:spcPct val="150000"/>
              </a:lnSpc>
              <a:buFont typeface="Arial" panose="020B0604020202020204" pitchFamily="34" charset="0"/>
              <a:buChar char="•"/>
            </a:pPr>
            <a:r>
              <a:rPr lang="en-US" sz="3200" dirty="0"/>
              <a:t>How fast is the Surface 3?</a:t>
            </a:r>
          </a:p>
          <a:p>
            <a:pPr marL="285750" indent="-285750">
              <a:lnSpc>
                <a:spcPct val="150000"/>
              </a:lnSpc>
              <a:buFont typeface="Arial" panose="020B0604020202020204" pitchFamily="34" charset="0"/>
              <a:buChar char="•"/>
            </a:pPr>
            <a:r>
              <a:rPr lang="en-US" sz="3200" dirty="0"/>
              <a:t>Do you sell Acer Laptops and drives?</a:t>
            </a:r>
          </a:p>
          <a:p>
            <a:pPr marL="285750" indent="-285750">
              <a:lnSpc>
                <a:spcPct val="150000"/>
              </a:lnSpc>
              <a:buFont typeface="Arial" panose="020B0604020202020204" pitchFamily="34" charset="0"/>
              <a:buChar char="•"/>
            </a:pPr>
            <a:r>
              <a:rPr lang="en-US" sz="3200" dirty="0"/>
              <a:t>What kind of a display is on Surface 4</a:t>
            </a:r>
          </a:p>
          <a:p>
            <a:endParaRPr lang="en-US" sz="3200" dirty="0"/>
          </a:p>
          <a:p>
            <a:endParaRPr lang="en-US" sz="3200" dirty="0"/>
          </a:p>
        </p:txBody>
      </p:sp>
    </p:spTree>
    <p:extLst>
      <p:ext uri="{BB962C8B-B14F-4D97-AF65-F5344CB8AC3E}">
        <p14:creationId xmlns:p14="http://schemas.microsoft.com/office/powerpoint/2010/main" val="76157628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0" y="-1"/>
            <a:ext cx="12436475" cy="6994525"/>
          </a:xfrm>
          <a:prstGeom prst="rect">
            <a:avLst/>
          </a:prstGeom>
        </p:spPr>
      </p:pic>
    </p:spTree>
    <p:extLst>
      <p:ext uri="{BB962C8B-B14F-4D97-AF65-F5344CB8AC3E}">
        <p14:creationId xmlns:p14="http://schemas.microsoft.com/office/powerpoint/2010/main" val="87482256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22437" y="1973262"/>
            <a:ext cx="4648200" cy="917575"/>
          </a:xfrm>
        </p:spPr>
        <p:txBody>
          <a:bodyPr/>
          <a:lstStyle/>
          <a:p>
            <a:r>
              <a:rPr lang="en-US" b="1" dirty="0"/>
              <a:t>Determine Intent</a:t>
            </a:r>
          </a:p>
        </p:txBody>
      </p:sp>
      <p:sp>
        <p:nvSpPr>
          <p:cNvPr id="3" name="Title 1"/>
          <p:cNvSpPr txBox="1">
            <a:spLocks/>
          </p:cNvSpPr>
          <p:nvPr/>
        </p:nvSpPr>
        <p:spPr>
          <a:xfrm>
            <a:off x="5913437" y="3421062"/>
            <a:ext cx="4063766" cy="917575"/>
          </a:xfrm>
          <a:prstGeom prst="rect">
            <a:avLst/>
          </a:prstGeom>
        </p:spPr>
        <p:txBody>
          <a:bodyPr vert="horz" wrap="square" lIns="146304" tIns="91440" rIns="146304" bIns="91440" rtlCol="0" anchor="ctr" anchorCtr="0">
            <a:noAutofit/>
          </a:bodyPr>
          <a:lstStyle>
            <a:lvl1pPr algn="l" defTabSz="932742" rtl="0" eaLnBrk="1" latinLnBrk="0" hangingPunct="1">
              <a:lnSpc>
                <a:spcPct val="90000"/>
              </a:lnSpc>
              <a:spcBef>
                <a:spcPct val="0"/>
              </a:spcBef>
              <a:buNone/>
              <a:defRPr lang="en-US" sz="4800"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b="1" dirty="0"/>
              <a:t>Define Entities</a:t>
            </a:r>
          </a:p>
        </p:txBody>
      </p:sp>
    </p:spTree>
    <p:extLst>
      <p:ext uri="{BB962C8B-B14F-4D97-AF65-F5344CB8AC3E}">
        <p14:creationId xmlns:p14="http://schemas.microsoft.com/office/powerpoint/2010/main" val="382632587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pt-BR" dirty="0"/>
              <a:t>How LUIS.ai works</a:t>
            </a:r>
            <a:endParaRPr lang="en-US" dirty="0"/>
          </a:p>
        </p:txBody>
      </p:sp>
      <p:sp>
        <p:nvSpPr>
          <p:cNvPr id="6" name="Rectangle 5"/>
          <p:cNvSpPr/>
          <p:nvPr/>
        </p:nvSpPr>
        <p:spPr>
          <a:xfrm>
            <a:off x="655637" y="1297622"/>
            <a:ext cx="9067800" cy="3268587"/>
          </a:xfrm>
          <a:prstGeom prst="rect">
            <a:avLst/>
          </a:prstGeom>
        </p:spPr>
        <p:txBody>
          <a:bodyPr wrap="square">
            <a:spAutoFit/>
          </a:bodyPr>
          <a:lstStyle/>
          <a:p>
            <a:pPr marL="0" marR="0" lvl="0" indent="-228600" defTabSz="914400" eaLnBrk="1" fontAlgn="auto" latinLnBrk="0" hangingPunct="1">
              <a:lnSpc>
                <a:spcPct val="90000"/>
              </a:lnSpc>
              <a:spcBef>
                <a:spcPts val="600"/>
              </a:spcBef>
              <a:spcAft>
                <a:spcPts val="0"/>
              </a:spcAft>
              <a:buClrTx/>
              <a:buSzPct val="90000"/>
              <a:buFontTx/>
              <a:buNone/>
              <a:tabLst/>
              <a:defRPr/>
            </a:pPr>
            <a:r>
              <a:rPr kumimoji="0" lang="en-US" sz="2800" b="0" i="0" u="none" strike="noStrike" kern="0" cap="none" spc="-30" normalizeH="0" baseline="0" noProof="0" dirty="0">
                <a:ln>
                  <a:noFill/>
                </a:ln>
                <a:effectLst/>
                <a:uLnTx/>
                <a:uFillTx/>
                <a:latin typeface="Segoe UI Light"/>
              </a:rPr>
              <a:t>LUIS.ai</a:t>
            </a:r>
          </a:p>
          <a:p>
            <a:pPr marL="228600" marR="0" lvl="0" indent="-457200" defTabSz="914400" eaLnBrk="1" fontAlgn="auto" latinLnBrk="0" hangingPunct="1">
              <a:lnSpc>
                <a:spcPct val="90000"/>
              </a:lnSpc>
              <a:spcBef>
                <a:spcPts val="600"/>
              </a:spcBef>
              <a:spcAft>
                <a:spcPts val="0"/>
              </a:spcAft>
              <a:buClrTx/>
              <a:buSzPct val="90000"/>
              <a:buFont typeface="Arial" panose="020B0604020202020204" pitchFamily="34" charset="0"/>
              <a:buChar char="•"/>
              <a:tabLst/>
              <a:defRPr/>
            </a:pPr>
            <a:r>
              <a:rPr kumimoji="0" lang="en-US" sz="2800" b="0" i="0" u="none" strike="noStrike" kern="0" cap="none" spc="-30" normalizeH="0" baseline="0" noProof="0" dirty="0">
                <a:ln>
                  <a:noFill/>
                </a:ln>
                <a:effectLst/>
                <a:uLnTx/>
                <a:uFillTx/>
                <a:latin typeface="Segoe UI Light"/>
              </a:rPr>
              <a:t>Language Understanding Intelligence Service</a:t>
            </a:r>
          </a:p>
          <a:p>
            <a:pPr marL="228600" marR="0" lvl="0" indent="-457200" defTabSz="914400" eaLnBrk="1" fontAlgn="auto" latinLnBrk="0" hangingPunct="1">
              <a:lnSpc>
                <a:spcPct val="90000"/>
              </a:lnSpc>
              <a:spcBef>
                <a:spcPts val="600"/>
              </a:spcBef>
              <a:spcAft>
                <a:spcPts val="0"/>
              </a:spcAft>
              <a:buClrTx/>
              <a:buSzPct val="90000"/>
              <a:buFont typeface="Arial" panose="020B0604020202020204" pitchFamily="34" charset="0"/>
              <a:buChar char="•"/>
              <a:tabLst/>
              <a:defRPr/>
            </a:pPr>
            <a:r>
              <a:rPr kumimoji="0" lang="en-US" sz="2800" b="0" i="0" u="none" strike="noStrike" kern="0" cap="none" spc="-30" normalizeH="0" baseline="0" noProof="0" dirty="0">
                <a:ln>
                  <a:noFill/>
                </a:ln>
                <a:effectLst/>
                <a:uLnTx/>
                <a:uFillTx/>
                <a:latin typeface="Segoe UI Light"/>
              </a:rPr>
              <a:t>Identify entities and intents of messages</a:t>
            </a:r>
          </a:p>
          <a:p>
            <a:pPr marL="228600" marR="0" lvl="0" indent="-457200" defTabSz="914400" eaLnBrk="1" fontAlgn="auto" latinLnBrk="0" hangingPunct="1">
              <a:lnSpc>
                <a:spcPct val="90000"/>
              </a:lnSpc>
              <a:spcBef>
                <a:spcPts val="600"/>
              </a:spcBef>
              <a:spcAft>
                <a:spcPts val="0"/>
              </a:spcAft>
              <a:buClrTx/>
              <a:buSzPct val="90000"/>
              <a:buFont typeface="Arial" panose="020B0604020202020204" pitchFamily="34" charset="0"/>
              <a:buChar char="•"/>
              <a:tabLst/>
              <a:defRPr/>
            </a:pPr>
            <a:r>
              <a:rPr kumimoji="0" lang="en-US" sz="2800" b="0" i="0" u="none" strike="noStrike" kern="0" cap="none" spc="-30" normalizeH="0" baseline="0" noProof="0" dirty="0">
                <a:ln>
                  <a:noFill/>
                </a:ln>
                <a:effectLst/>
                <a:uLnTx/>
                <a:uFillTx/>
                <a:latin typeface="Segoe UI Light"/>
              </a:rPr>
              <a:t>Train through GUI or programmatically</a:t>
            </a:r>
          </a:p>
          <a:p>
            <a:pPr marL="228600" marR="0" lvl="0" indent="-457200" defTabSz="914400" eaLnBrk="1" fontAlgn="auto" latinLnBrk="0" hangingPunct="1">
              <a:lnSpc>
                <a:spcPct val="90000"/>
              </a:lnSpc>
              <a:spcBef>
                <a:spcPts val="600"/>
              </a:spcBef>
              <a:spcAft>
                <a:spcPts val="0"/>
              </a:spcAft>
              <a:buClrTx/>
              <a:buSzPct val="90000"/>
              <a:buFont typeface="Arial" panose="020B0604020202020204" pitchFamily="34" charset="0"/>
              <a:buChar char="•"/>
              <a:tabLst/>
              <a:defRPr/>
            </a:pPr>
            <a:r>
              <a:rPr kumimoji="0" lang="en-US" sz="2800" b="0" i="0" u="none" strike="noStrike" kern="0" cap="none" spc="-30" normalizeH="0" baseline="0" noProof="0" dirty="0">
                <a:ln>
                  <a:noFill/>
                </a:ln>
                <a:effectLst/>
                <a:uLnTx/>
                <a:uFillTx/>
                <a:latin typeface="Segoe UI Light"/>
              </a:rPr>
              <a:t>Built in LUIS intent handling in bot framework</a:t>
            </a:r>
          </a:p>
          <a:p>
            <a:pPr marL="237771" marR="0" lvl="1" indent="0" defTabSz="914400" eaLnBrk="1" fontAlgn="auto" latinLnBrk="0" hangingPunct="1">
              <a:lnSpc>
                <a:spcPct val="90000"/>
              </a:lnSpc>
              <a:spcBef>
                <a:spcPts val="600"/>
              </a:spcBef>
              <a:spcAft>
                <a:spcPts val="0"/>
              </a:spcAft>
              <a:buClrTx/>
              <a:buSzPct val="90000"/>
              <a:buFontTx/>
              <a:buNone/>
              <a:tabLst/>
              <a:defRPr/>
            </a:pPr>
            <a:endParaRPr kumimoji="0" lang="en-US" sz="2800" b="0" i="0" u="none" strike="noStrike" kern="0" cap="none" spc="-30" normalizeH="0" baseline="0" noProof="0" dirty="0">
              <a:ln>
                <a:noFill/>
              </a:ln>
              <a:effectLst/>
              <a:uLnTx/>
              <a:uFillTx/>
              <a:latin typeface="Segoe UI Light"/>
            </a:endParaRPr>
          </a:p>
          <a:p>
            <a:pPr marL="0" marR="0" lvl="0" indent="0" defTabSz="914400" eaLnBrk="1" fontAlgn="auto" latinLnBrk="0" hangingPunct="1">
              <a:lnSpc>
                <a:spcPct val="90000"/>
              </a:lnSpc>
              <a:spcBef>
                <a:spcPts val="600"/>
              </a:spcBef>
              <a:spcAft>
                <a:spcPts val="0"/>
              </a:spcAft>
              <a:buClrTx/>
              <a:buSzPct val="90000"/>
              <a:buFontTx/>
              <a:buNone/>
              <a:tabLst/>
              <a:defRPr/>
            </a:pPr>
            <a:endParaRPr kumimoji="0" lang="en-US" sz="2800" b="0" i="0" u="none" strike="noStrike" kern="0" cap="none" spc="-30" normalizeH="0" baseline="0" noProof="0" dirty="0">
              <a:ln>
                <a:noFill/>
              </a:ln>
              <a:effectLst/>
              <a:uLnTx/>
              <a:uFillTx/>
              <a:latin typeface="Segoe UI Light"/>
            </a:endParaRPr>
          </a:p>
        </p:txBody>
      </p:sp>
      <p:pic>
        <p:nvPicPr>
          <p:cNvPr id="7" name="Picture 6"/>
          <p:cNvPicPr>
            <a:picLocks noChangeAspect="1"/>
          </p:cNvPicPr>
          <p:nvPr/>
        </p:nvPicPr>
        <p:blipFill>
          <a:blip r:embed="rId2"/>
          <a:stretch>
            <a:fillRect/>
          </a:stretch>
        </p:blipFill>
        <p:spPr>
          <a:xfrm>
            <a:off x="7155713" y="3919205"/>
            <a:ext cx="5135448" cy="1198028"/>
          </a:xfrm>
          <a:prstGeom prst="rect">
            <a:avLst/>
          </a:prstGeom>
        </p:spPr>
      </p:pic>
      <p:pic>
        <p:nvPicPr>
          <p:cNvPr id="8" name="Picture 7"/>
          <p:cNvPicPr>
            <a:picLocks noChangeAspect="1"/>
          </p:cNvPicPr>
          <p:nvPr/>
        </p:nvPicPr>
        <p:blipFill>
          <a:blip r:embed="rId3"/>
          <a:stretch>
            <a:fillRect/>
          </a:stretch>
        </p:blipFill>
        <p:spPr>
          <a:xfrm>
            <a:off x="274637" y="3725862"/>
            <a:ext cx="6734276" cy="3140423"/>
          </a:xfrm>
          <a:prstGeom prst="rect">
            <a:avLst/>
          </a:prstGeom>
        </p:spPr>
      </p:pic>
    </p:spTree>
    <p:extLst>
      <p:ext uri="{BB962C8B-B14F-4D97-AF65-F5344CB8AC3E}">
        <p14:creationId xmlns:p14="http://schemas.microsoft.com/office/powerpoint/2010/main" val="324106507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Straight Arrow Connector 24"/>
          <p:cNvCxnSpPr>
            <a:endCxn id="5" idx="1"/>
          </p:cNvCxnSpPr>
          <p:nvPr/>
        </p:nvCxnSpPr>
        <p:spPr>
          <a:xfrm>
            <a:off x="2255837" y="2689090"/>
            <a:ext cx="3048000" cy="263697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cxnSpLocks/>
            <a:stCxn id="5" idx="3"/>
          </p:cNvCxnSpPr>
          <p:nvPr/>
        </p:nvCxnSpPr>
        <p:spPr>
          <a:xfrm flipV="1">
            <a:off x="7361237" y="2674616"/>
            <a:ext cx="2598399" cy="265144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795796" y="467721"/>
            <a:ext cx="4968091" cy="904863"/>
          </a:xfrm>
          <a:prstGeom prst="rect">
            <a:avLst/>
          </a:prstGeom>
          <a:noFill/>
        </p:spPr>
        <p:txBody>
          <a:bodyPr wrap="none" lIns="182880" tIns="146304" rIns="182880" bIns="146304" rtlCol="0">
            <a:spAutoFit/>
          </a:bodyPr>
          <a:lstStyle/>
          <a:p>
            <a:pPr>
              <a:lnSpc>
                <a:spcPct val="90000"/>
              </a:lnSpc>
              <a:spcAft>
                <a:spcPts val="600"/>
              </a:spcAft>
            </a:pPr>
            <a:r>
              <a:rPr lang="en-US" sz="4400" dirty="0">
                <a:solidFill>
                  <a:srgbClr val="0078D7"/>
                </a:solidFill>
              </a:rPr>
              <a:t>Intent Recognizers</a:t>
            </a:r>
          </a:p>
        </p:txBody>
      </p:sp>
      <p:sp>
        <p:nvSpPr>
          <p:cNvPr id="5" name="Rectangle 4"/>
          <p:cNvSpPr/>
          <p:nvPr/>
        </p:nvSpPr>
        <p:spPr bwMode="auto">
          <a:xfrm>
            <a:off x="5303837" y="4792662"/>
            <a:ext cx="2057400"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Intent</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Recognizer</a:t>
            </a:r>
          </a:p>
        </p:txBody>
      </p:sp>
      <p:sp>
        <p:nvSpPr>
          <p:cNvPr id="17" name="TextBox 16"/>
          <p:cNvSpPr txBox="1"/>
          <p:nvPr/>
        </p:nvSpPr>
        <p:spPr>
          <a:xfrm>
            <a:off x="2424087" y="3501066"/>
            <a:ext cx="2727350" cy="683264"/>
          </a:xfrm>
          <a:prstGeom prst="rect">
            <a:avLst/>
          </a:prstGeom>
          <a:solidFill>
            <a:schemeClr val="bg1"/>
          </a:solidFill>
        </p:spPr>
        <p:txBody>
          <a:bodyPr wrap="none" lIns="182880" tIns="146304" rIns="182880" bIns="146304" rtlCol="0">
            <a:spAutoFit/>
          </a:bodyPr>
          <a:lstStyle/>
          <a:p>
            <a:pPr>
              <a:lnSpc>
                <a:spcPct val="90000"/>
              </a:lnSpc>
              <a:spcAft>
                <a:spcPts val="600"/>
              </a:spcAft>
            </a:pPr>
            <a:r>
              <a:rPr lang="en-US" sz="2800" dirty="0">
                <a:solidFill>
                  <a:srgbClr val="0078D7"/>
                </a:solidFill>
              </a:rPr>
              <a:t>What they said</a:t>
            </a:r>
          </a:p>
        </p:txBody>
      </p:sp>
      <p:sp>
        <p:nvSpPr>
          <p:cNvPr id="18" name="TextBox 17"/>
          <p:cNvSpPr txBox="1"/>
          <p:nvPr/>
        </p:nvSpPr>
        <p:spPr>
          <a:xfrm>
            <a:off x="7208837" y="3501066"/>
            <a:ext cx="3099246" cy="683264"/>
          </a:xfrm>
          <a:prstGeom prst="rect">
            <a:avLst/>
          </a:prstGeom>
          <a:solidFill>
            <a:schemeClr val="bg1"/>
          </a:solidFill>
        </p:spPr>
        <p:txBody>
          <a:bodyPr wrap="none" lIns="182880" tIns="146304" rIns="182880" bIns="146304" rtlCol="0">
            <a:spAutoFit/>
          </a:bodyPr>
          <a:lstStyle/>
          <a:p>
            <a:pPr>
              <a:lnSpc>
                <a:spcPct val="90000"/>
              </a:lnSpc>
              <a:spcAft>
                <a:spcPts val="600"/>
              </a:spcAft>
            </a:pPr>
            <a:r>
              <a:rPr lang="en-US" sz="2800" dirty="0">
                <a:solidFill>
                  <a:srgbClr val="0078D7"/>
                </a:solidFill>
              </a:rPr>
              <a:t>What they meant</a:t>
            </a:r>
          </a:p>
        </p:txBody>
      </p:sp>
      <p:sp>
        <p:nvSpPr>
          <p:cNvPr id="29" name="TextBox 28"/>
          <p:cNvSpPr txBox="1"/>
          <p:nvPr/>
        </p:nvSpPr>
        <p:spPr>
          <a:xfrm>
            <a:off x="4084637" y="5913439"/>
            <a:ext cx="4834913" cy="683264"/>
          </a:xfrm>
          <a:prstGeom prst="rect">
            <a:avLst/>
          </a:prstGeom>
          <a:solidFill>
            <a:schemeClr val="bg1"/>
          </a:solidFill>
        </p:spPr>
        <p:txBody>
          <a:bodyPr wrap="none" lIns="182880" tIns="146304" rIns="182880" bIns="146304" rtlCol="0">
            <a:spAutoFit/>
          </a:bodyPr>
          <a:lstStyle/>
          <a:p>
            <a:pPr>
              <a:lnSpc>
                <a:spcPct val="90000"/>
              </a:lnSpc>
              <a:spcAft>
                <a:spcPts val="600"/>
              </a:spcAft>
            </a:pPr>
            <a:r>
              <a:rPr lang="en-US" sz="2800" dirty="0">
                <a:solidFill>
                  <a:srgbClr val="0078D7"/>
                </a:solidFill>
              </a:rPr>
              <a:t>Implements IIntent Interface</a:t>
            </a:r>
          </a:p>
        </p:txBody>
      </p:sp>
      <p:pic>
        <p:nvPicPr>
          <p:cNvPr id="13" name="Picture 12"/>
          <p:cNvPicPr>
            <a:picLocks noChangeAspect="1"/>
          </p:cNvPicPr>
          <p:nvPr/>
        </p:nvPicPr>
        <p:blipFill>
          <a:blip r:embed="rId2"/>
          <a:stretch>
            <a:fillRect/>
          </a:stretch>
        </p:blipFill>
        <p:spPr>
          <a:xfrm>
            <a:off x="158648" y="1405229"/>
            <a:ext cx="2080857" cy="1943100"/>
          </a:xfrm>
          <a:prstGeom prst="rect">
            <a:avLst/>
          </a:prstGeom>
        </p:spPr>
      </p:pic>
      <p:pic>
        <p:nvPicPr>
          <p:cNvPr id="11" name="Picture 10"/>
          <p:cNvPicPr>
            <a:picLocks noChangeAspect="1"/>
          </p:cNvPicPr>
          <p:nvPr/>
        </p:nvPicPr>
        <p:blipFill>
          <a:blip r:embed="rId3"/>
          <a:stretch>
            <a:fillRect/>
          </a:stretch>
        </p:blipFill>
        <p:spPr>
          <a:xfrm>
            <a:off x="9875837" y="1378241"/>
            <a:ext cx="2203260" cy="2057400"/>
          </a:xfrm>
          <a:prstGeom prst="rect">
            <a:avLst/>
          </a:prstGeom>
        </p:spPr>
      </p:pic>
      <p:pic>
        <p:nvPicPr>
          <p:cNvPr id="3" name="Graphic 2"/>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790237" y="3047638"/>
            <a:ext cx="365760" cy="329900"/>
          </a:xfrm>
          <a:prstGeom prst="rect">
            <a:avLst/>
          </a:prstGeom>
        </p:spPr>
      </p:pic>
    </p:spTree>
    <p:extLst>
      <p:ext uri="{BB962C8B-B14F-4D97-AF65-F5344CB8AC3E}">
        <p14:creationId xmlns:p14="http://schemas.microsoft.com/office/powerpoint/2010/main" val="371077206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pt-BR" dirty="0"/>
              <a:t>New bot developers tend to abuse NLP</a:t>
            </a:r>
            <a:endParaRPr lang="en-US" u="sng" dirty="0"/>
          </a:p>
        </p:txBody>
      </p:sp>
      <p:sp>
        <p:nvSpPr>
          <p:cNvPr id="7" name="TextBox 6"/>
          <p:cNvSpPr txBox="1"/>
          <p:nvPr/>
        </p:nvSpPr>
        <p:spPr>
          <a:xfrm>
            <a:off x="194339" y="1537229"/>
            <a:ext cx="11565155" cy="572464"/>
          </a:xfrm>
          <a:prstGeom prst="rect">
            <a:avLst/>
          </a:prstGeom>
          <a:noFill/>
        </p:spPr>
        <p:txBody>
          <a:bodyPr wrap="square" lIns="182880" tIns="146304" rIns="182880" bIns="146304" rtlCol="0">
            <a:spAutoFit/>
          </a:bodyPr>
          <a:lstStyle/>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1" i="0" u="none" strike="noStrike" kern="0" cap="none" spc="0" normalizeH="0" baseline="0" noProof="0" dirty="0">
                <a:ln>
                  <a:noFill/>
                </a:ln>
                <a:solidFill>
                  <a:srgbClr val="353535"/>
                </a:solidFill>
                <a:effectLst/>
                <a:uLnTx/>
                <a:uFillTx/>
                <a:latin typeface="Segoe UI Light"/>
                <a:ea typeface="+mn-ea"/>
                <a:cs typeface="+mn-cs"/>
              </a:rPr>
              <a:t>A bot with a single dialog using 100 LUIS intents is a </a:t>
            </a:r>
            <a:r>
              <a:rPr kumimoji="0" lang="en-US" sz="2000" b="1" i="0" u="sng" strike="noStrike" kern="0" cap="none" spc="0" normalizeH="0" baseline="0" noProof="0" dirty="0">
                <a:ln>
                  <a:noFill/>
                </a:ln>
                <a:solidFill>
                  <a:srgbClr val="353535"/>
                </a:solidFill>
                <a:effectLst/>
                <a:uLnTx/>
                <a:uFillTx/>
                <a:latin typeface="Segoe UI Light"/>
                <a:ea typeface="+mn-ea"/>
                <a:cs typeface="+mn-cs"/>
              </a:rPr>
              <a:t>bad design</a:t>
            </a:r>
            <a:r>
              <a:rPr kumimoji="0" lang="en-US" sz="2000" b="1" i="0" u="none" strike="noStrike" kern="0" cap="none" spc="0" normalizeH="0" baseline="0" noProof="0" dirty="0">
                <a:ln>
                  <a:noFill/>
                </a:ln>
                <a:solidFill>
                  <a:srgbClr val="353535"/>
                </a:solidFill>
                <a:effectLst/>
                <a:uLnTx/>
                <a:uFillTx/>
                <a:latin typeface="Segoe UI Light"/>
                <a:ea typeface="+mn-ea"/>
                <a:cs typeface="+mn-cs"/>
              </a:rPr>
              <a:t>:</a:t>
            </a:r>
          </a:p>
        </p:txBody>
      </p:sp>
      <p:sp>
        <p:nvSpPr>
          <p:cNvPr id="8" name="Rectangle: Rounded Corners 7"/>
          <p:cNvSpPr/>
          <p:nvPr/>
        </p:nvSpPr>
        <p:spPr>
          <a:xfrm>
            <a:off x="841016" y="3236200"/>
            <a:ext cx="3447942" cy="822155"/>
          </a:xfrm>
          <a:prstGeom prst="roundRect">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Light"/>
                <a:ea typeface="Times New Roman" panose="02020603050405020304" pitchFamily="18" charset="0"/>
                <a:cs typeface="Times New Roman" panose="02020603050405020304" pitchFamily="18" charset="0"/>
              </a:rPr>
              <a:t>Hello user! How can I help you?</a:t>
            </a:r>
            <a:endParaRPr kumimoji="0" lang="en-US" sz="1600" b="0" i="0" u="none" strike="noStrike" kern="1200" cap="none" spc="0" normalizeH="0" baseline="0" noProof="0" dirty="0">
              <a:ln>
                <a:noFill/>
              </a:ln>
              <a:solidFill>
                <a:srgbClr val="FFFFFF"/>
              </a:solidFill>
              <a:effectLst/>
              <a:uLnTx/>
              <a:uFillTx/>
              <a:latin typeface="Segoe UI Light"/>
              <a:ea typeface="Times New Roman" panose="02020603050405020304" pitchFamily="18" charset="0"/>
              <a:cs typeface="+mn-cs"/>
            </a:endParaRPr>
          </a:p>
        </p:txBody>
      </p:sp>
      <p:cxnSp>
        <p:nvCxnSpPr>
          <p:cNvPr id="9" name="Straight Arrow Connector 8"/>
          <p:cNvCxnSpPr/>
          <p:nvPr/>
        </p:nvCxnSpPr>
        <p:spPr>
          <a:xfrm>
            <a:off x="4483677" y="3470564"/>
            <a:ext cx="2441864" cy="264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7156753" y="2491134"/>
            <a:ext cx="4092625" cy="3570208"/>
          </a:xfrm>
          <a:prstGeom prst="rect">
            <a:avLst/>
          </a:prstGeom>
          <a:noFill/>
        </p:spPr>
        <p:txBody>
          <a:bodyPr wrap="square" lIns="182880" tIns="146304" rIns="182880" bIns="146304" rtlCol="0">
            <a:spAutoFit/>
          </a:bodyPr>
          <a:lstStyle/>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solidFill>
                  <a:srgbClr val="353535"/>
                </a:solidFill>
                <a:effectLst/>
                <a:uLnTx/>
                <a:uFillTx/>
                <a:latin typeface="Segoe UI Light"/>
                <a:ea typeface="+mn-ea"/>
                <a:cs typeface="+mn-cs"/>
              </a:rPr>
              <a:t>One question</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solidFill>
                  <a:srgbClr val="353535"/>
                </a:solidFill>
                <a:effectLst/>
                <a:uLnTx/>
                <a:uFillTx/>
                <a:latin typeface="Segoe UI Light"/>
                <a:ea typeface="+mn-ea"/>
                <a:cs typeface="+mn-cs"/>
              </a:rPr>
              <a:t>100 LUIS intents, * 100 different utterances per intent = 10000 different things users may say (plus the other 90000 possibilities you didn’t predict)</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solidFill>
                  <a:srgbClr val="353535"/>
                </a:solidFill>
                <a:effectLst/>
                <a:uLnTx/>
                <a:uFillTx/>
                <a:latin typeface="Segoe UI Light"/>
                <a:ea typeface="+mn-ea"/>
                <a:cs typeface="+mn-cs"/>
              </a:rPr>
              <a:t>100 different things your bot can do</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solidFill>
                  <a:srgbClr val="353535"/>
                </a:solidFill>
                <a:effectLst/>
                <a:uLnTx/>
                <a:uFillTx/>
                <a:latin typeface="Segoe UI Light"/>
                <a:ea typeface="+mn-ea"/>
                <a:cs typeface="+mn-cs"/>
              </a:rPr>
              <a:t>Users will only guess 3 or so </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600" b="1" i="0" u="none" strike="noStrike" kern="0" cap="none" spc="0" normalizeH="0" baseline="0" noProof="0" dirty="0">
                <a:ln>
                  <a:noFill/>
                </a:ln>
                <a:solidFill>
                  <a:srgbClr val="353535"/>
                </a:solidFill>
                <a:effectLst/>
                <a:uLnTx/>
                <a:uFillTx/>
                <a:latin typeface="Segoe UI Light"/>
                <a:ea typeface="+mn-ea"/>
                <a:cs typeface="+mn-cs"/>
              </a:rPr>
              <a:t>So you just wasted 97% of your code</a:t>
            </a:r>
            <a:endParaRPr kumimoji="0" lang="en-US" sz="1600" b="0" i="0" u="none" strike="noStrike" kern="0" cap="none" spc="0" normalizeH="0" baseline="0" noProof="0" dirty="0">
              <a:ln>
                <a:noFill/>
              </a:ln>
              <a:solidFill>
                <a:srgbClr val="353535"/>
              </a:solidFill>
              <a:effectLst/>
              <a:uLnTx/>
              <a:uFillTx/>
              <a:latin typeface="Segoe UI Light"/>
              <a:ea typeface="+mn-ea"/>
              <a:cs typeface="+mn-cs"/>
            </a:endParaRPr>
          </a:p>
        </p:txBody>
      </p:sp>
      <p:sp>
        <p:nvSpPr>
          <p:cNvPr id="11" name="Double Bracket 10"/>
          <p:cNvSpPr/>
          <p:nvPr/>
        </p:nvSpPr>
        <p:spPr>
          <a:xfrm>
            <a:off x="7078807" y="2415823"/>
            <a:ext cx="4170571" cy="4088717"/>
          </a:xfrm>
          <a:prstGeom prst="bracketPair">
            <a:avLst/>
          </a:prstGeom>
          <a:ln>
            <a:headEnd type="none"/>
            <a:tailEnd type="none"/>
          </a:ln>
        </p:spPr>
        <p:style>
          <a:lnRef idx="1">
            <a:schemeClr val="dk1"/>
          </a:lnRef>
          <a:fillRef idx="0">
            <a:schemeClr val="dk1"/>
          </a:fillRef>
          <a:effectRef idx="0">
            <a:schemeClr val="dk1"/>
          </a:effectRef>
          <a:fontRef idx="minor">
            <a:schemeClr val="tx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Light"/>
              <a:ea typeface="+mn-ea"/>
              <a:cs typeface="+mn-cs"/>
            </a:endParaRPr>
          </a:p>
        </p:txBody>
      </p:sp>
    </p:spTree>
    <p:extLst>
      <p:ext uri="{BB962C8B-B14F-4D97-AF65-F5344CB8AC3E}">
        <p14:creationId xmlns:p14="http://schemas.microsoft.com/office/powerpoint/2010/main" val="1413893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Users never say things the way you expect</a:t>
            </a:r>
          </a:p>
        </p:txBody>
      </p:sp>
      <p:pic>
        <p:nvPicPr>
          <p:cNvPr id="5" name="Picture 4"/>
          <p:cNvPicPr>
            <a:picLocks noChangeAspect="1"/>
          </p:cNvPicPr>
          <p:nvPr/>
        </p:nvPicPr>
        <p:blipFill>
          <a:blip r:embed="rId3"/>
          <a:stretch>
            <a:fillRect/>
          </a:stretch>
        </p:blipFill>
        <p:spPr>
          <a:xfrm>
            <a:off x="355981" y="1820862"/>
            <a:ext cx="11417347" cy="2971800"/>
          </a:xfrm>
          <a:prstGeom prst="rect">
            <a:avLst/>
          </a:prstGeom>
        </p:spPr>
      </p:pic>
      <p:sp>
        <p:nvSpPr>
          <p:cNvPr id="7" name="Text Placeholder 5"/>
          <p:cNvSpPr>
            <a:spLocks noGrp="1"/>
          </p:cNvSpPr>
          <p:nvPr>
            <p:ph type="body" sz="quarter" idx="10"/>
          </p:nvPr>
        </p:nvSpPr>
        <p:spPr>
          <a:xfrm>
            <a:off x="341740" y="5410483"/>
            <a:ext cx="11887200" cy="572464"/>
          </a:xfrm>
        </p:spPr>
        <p:txBody>
          <a:bodyPr/>
          <a:lstStyle/>
          <a:p>
            <a:r>
              <a:rPr lang="pt-BR" sz="2800" dirty="0"/>
              <a:t>As you model your NLP, make sure you’re being realistic</a:t>
            </a:r>
            <a:endParaRPr lang="en-US" sz="2800" dirty="0"/>
          </a:p>
        </p:txBody>
      </p:sp>
    </p:spTree>
    <p:extLst>
      <p:ext uri="{BB962C8B-B14F-4D97-AF65-F5344CB8AC3E}">
        <p14:creationId xmlns:p14="http://schemas.microsoft.com/office/powerpoint/2010/main" val="1365153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2243320" y="558329"/>
            <a:ext cx="7949834" cy="942018"/>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400" b="0" i="0" u="none" strike="noStrike" kern="0" cap="none" spc="0" normalizeH="0" baseline="0" noProof="0" dirty="0">
                <a:ln>
                  <a:noFill/>
                </a:ln>
                <a:solidFill>
                  <a:srgbClr val="0078D7"/>
                </a:solidFill>
                <a:effectLst/>
                <a:uLnTx/>
                <a:uFillTx/>
                <a:latin typeface="Segoe UI Light"/>
                <a:ea typeface="+mn-ea"/>
                <a:cs typeface="+mn-cs"/>
              </a:rPr>
              <a:t>Bot Framework</a:t>
            </a:r>
          </a:p>
        </p:txBody>
      </p:sp>
      <p:grpSp>
        <p:nvGrpSpPr>
          <p:cNvPr id="24" name="Group 23"/>
          <p:cNvGrpSpPr/>
          <p:nvPr/>
        </p:nvGrpSpPr>
        <p:grpSpPr>
          <a:xfrm>
            <a:off x="3092177" y="1632080"/>
            <a:ext cx="6252120" cy="426308"/>
            <a:chOff x="2142068" y="1582268"/>
            <a:chExt cx="7713131" cy="525931"/>
          </a:xfrm>
        </p:grpSpPr>
        <p:pic>
          <p:nvPicPr>
            <p:cNvPr id="13" name="Picture 12"/>
            <p:cNvPicPr>
              <a:picLocks noChangeAspect="1"/>
            </p:cNvPicPr>
            <p:nvPr/>
          </p:nvPicPr>
          <p:blipFill rotWithShape="1">
            <a:blip r:embed="rId3"/>
            <a:srcRect l="43978" t="11720" r="41918" b="72806"/>
            <a:stretch/>
          </p:blipFill>
          <p:spPr>
            <a:xfrm>
              <a:off x="2142068" y="1602588"/>
              <a:ext cx="505611" cy="505611"/>
            </a:xfrm>
            <a:prstGeom prst="rect">
              <a:avLst/>
            </a:prstGeom>
          </p:spPr>
        </p:pic>
        <p:pic>
          <p:nvPicPr>
            <p:cNvPr id="15" name="Picture 14"/>
            <p:cNvPicPr>
              <a:picLocks noChangeAspect="1"/>
            </p:cNvPicPr>
            <p:nvPr/>
          </p:nvPicPr>
          <p:blipFill rotWithShape="1">
            <a:blip r:embed="rId3"/>
            <a:srcRect l="43814" t="41409" r="42082" b="43117"/>
            <a:stretch/>
          </p:blipFill>
          <p:spPr>
            <a:xfrm>
              <a:off x="3337680" y="1602588"/>
              <a:ext cx="505611" cy="505611"/>
            </a:xfrm>
            <a:prstGeom prst="rect">
              <a:avLst/>
            </a:prstGeom>
          </p:spPr>
        </p:pic>
        <p:pic>
          <p:nvPicPr>
            <p:cNvPr id="16" name="Picture 15"/>
            <p:cNvPicPr>
              <a:picLocks noChangeAspect="1"/>
            </p:cNvPicPr>
            <p:nvPr/>
          </p:nvPicPr>
          <p:blipFill rotWithShape="1">
            <a:blip r:embed="rId3"/>
            <a:srcRect l="70054" t="41409" r="14005" b="43117"/>
            <a:stretch/>
          </p:blipFill>
          <p:spPr>
            <a:xfrm>
              <a:off x="4397826" y="1595121"/>
              <a:ext cx="562006" cy="497252"/>
            </a:xfrm>
            <a:prstGeom prst="rect">
              <a:avLst/>
            </a:prstGeom>
          </p:spPr>
        </p:pic>
        <p:pic>
          <p:nvPicPr>
            <p:cNvPr id="17" name="Picture 16"/>
            <p:cNvPicPr>
              <a:picLocks noChangeAspect="1"/>
            </p:cNvPicPr>
            <p:nvPr/>
          </p:nvPicPr>
          <p:blipFill rotWithShape="1">
            <a:blip r:embed="rId3"/>
            <a:srcRect l="70972" t="71277" r="14924" b="13249"/>
            <a:stretch/>
          </p:blipFill>
          <p:spPr>
            <a:xfrm>
              <a:off x="5514367" y="1602588"/>
              <a:ext cx="505611" cy="505611"/>
            </a:xfrm>
            <a:prstGeom prst="rect">
              <a:avLst/>
            </a:prstGeom>
          </p:spPr>
        </p:pic>
        <p:pic>
          <p:nvPicPr>
            <p:cNvPr id="18" name="Picture 17"/>
            <p:cNvPicPr>
              <a:picLocks noChangeAspect="1"/>
            </p:cNvPicPr>
            <p:nvPr/>
          </p:nvPicPr>
          <p:blipFill rotWithShape="1">
            <a:blip r:embed="rId3"/>
            <a:srcRect l="16510" t="41408" r="69386" b="43118"/>
            <a:stretch/>
          </p:blipFill>
          <p:spPr>
            <a:xfrm>
              <a:off x="6599913" y="1602588"/>
              <a:ext cx="472673" cy="472673"/>
            </a:xfrm>
            <a:prstGeom prst="rect">
              <a:avLst/>
            </a:prstGeom>
          </p:spPr>
        </p:pic>
        <p:pic>
          <p:nvPicPr>
            <p:cNvPr id="19" name="Picture 18"/>
            <p:cNvPicPr>
              <a:picLocks noChangeAspect="1"/>
            </p:cNvPicPr>
            <p:nvPr/>
          </p:nvPicPr>
          <p:blipFill rotWithShape="1">
            <a:blip r:embed="rId3"/>
            <a:srcRect l="16510" t="70737" r="69386" b="13789"/>
            <a:stretch/>
          </p:blipFill>
          <p:spPr>
            <a:xfrm>
              <a:off x="7517051" y="1582268"/>
              <a:ext cx="505611" cy="505611"/>
            </a:xfrm>
            <a:prstGeom prst="rect">
              <a:avLst/>
            </a:prstGeom>
          </p:spPr>
        </p:pic>
        <p:pic>
          <p:nvPicPr>
            <p:cNvPr id="20" name="Picture 19"/>
            <p:cNvPicPr>
              <a:picLocks noChangeAspect="1"/>
            </p:cNvPicPr>
            <p:nvPr/>
          </p:nvPicPr>
          <p:blipFill rotWithShape="1">
            <a:blip r:embed="rId3"/>
            <a:srcRect l="70958" t="11540" r="14938" b="72986"/>
            <a:stretch/>
          </p:blipFill>
          <p:spPr>
            <a:xfrm>
              <a:off x="8433263" y="1597508"/>
              <a:ext cx="505611" cy="505611"/>
            </a:xfrm>
            <a:prstGeom prst="rect">
              <a:avLst/>
            </a:prstGeom>
          </p:spPr>
        </p:pic>
        <p:sp>
          <p:nvSpPr>
            <p:cNvPr id="22" name="Freeform 43"/>
            <p:cNvSpPr>
              <a:spLocks noEditPoints="1"/>
            </p:cNvSpPr>
            <p:nvPr/>
          </p:nvSpPr>
          <p:spPr bwMode="auto">
            <a:xfrm>
              <a:off x="9451078" y="1644947"/>
              <a:ext cx="404121" cy="404121"/>
            </a:xfrm>
            <a:custGeom>
              <a:avLst/>
              <a:gdLst>
                <a:gd name="T0" fmla="*/ 173 w 183"/>
                <a:gd name="T1" fmla="*/ 0 h 183"/>
                <a:gd name="T2" fmla="*/ 11 w 183"/>
                <a:gd name="T3" fmla="*/ 0 h 183"/>
                <a:gd name="T4" fmla="*/ 0 w 183"/>
                <a:gd name="T5" fmla="*/ 10 h 183"/>
                <a:gd name="T6" fmla="*/ 0 w 183"/>
                <a:gd name="T7" fmla="*/ 173 h 183"/>
                <a:gd name="T8" fmla="*/ 11 w 183"/>
                <a:gd name="T9" fmla="*/ 183 h 183"/>
                <a:gd name="T10" fmla="*/ 173 w 183"/>
                <a:gd name="T11" fmla="*/ 183 h 183"/>
                <a:gd name="T12" fmla="*/ 183 w 183"/>
                <a:gd name="T13" fmla="*/ 173 h 183"/>
                <a:gd name="T14" fmla="*/ 183 w 183"/>
                <a:gd name="T15" fmla="*/ 10 h 183"/>
                <a:gd name="T16" fmla="*/ 173 w 183"/>
                <a:gd name="T17" fmla="*/ 0 h 183"/>
                <a:gd name="T18" fmla="*/ 156 w 183"/>
                <a:gd name="T19" fmla="*/ 103 h 183"/>
                <a:gd name="T20" fmla="*/ 131 w 183"/>
                <a:gd name="T21" fmla="*/ 103 h 183"/>
                <a:gd name="T22" fmla="*/ 131 w 183"/>
                <a:gd name="T23" fmla="*/ 170 h 183"/>
                <a:gd name="T24" fmla="*/ 105 w 183"/>
                <a:gd name="T25" fmla="*/ 170 h 183"/>
                <a:gd name="T26" fmla="*/ 105 w 183"/>
                <a:gd name="T27" fmla="*/ 103 h 183"/>
                <a:gd name="T28" fmla="*/ 87 w 183"/>
                <a:gd name="T29" fmla="*/ 103 h 183"/>
                <a:gd name="T30" fmla="*/ 87 w 183"/>
                <a:gd name="T31" fmla="*/ 78 h 183"/>
                <a:gd name="T32" fmla="*/ 105 w 183"/>
                <a:gd name="T33" fmla="*/ 78 h 183"/>
                <a:gd name="T34" fmla="*/ 105 w 183"/>
                <a:gd name="T35" fmla="*/ 58 h 183"/>
                <a:gd name="T36" fmla="*/ 140 w 183"/>
                <a:gd name="T37" fmla="*/ 26 h 183"/>
                <a:gd name="T38" fmla="*/ 157 w 183"/>
                <a:gd name="T39" fmla="*/ 27 h 183"/>
                <a:gd name="T40" fmla="*/ 156 w 183"/>
                <a:gd name="T41" fmla="*/ 50 h 183"/>
                <a:gd name="T42" fmla="*/ 141 w 183"/>
                <a:gd name="T43" fmla="*/ 50 h 183"/>
                <a:gd name="T44" fmla="*/ 131 w 183"/>
                <a:gd name="T45" fmla="*/ 61 h 183"/>
                <a:gd name="T46" fmla="*/ 131 w 183"/>
                <a:gd name="T47" fmla="*/ 78 h 183"/>
                <a:gd name="T48" fmla="*/ 157 w 183"/>
                <a:gd name="T49" fmla="*/ 78 h 183"/>
                <a:gd name="T50" fmla="*/ 156 w 183"/>
                <a:gd name="T51" fmla="*/ 10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3" h="183">
                  <a:moveTo>
                    <a:pt x="173" y="0"/>
                  </a:moveTo>
                  <a:cubicBezTo>
                    <a:pt x="11" y="0"/>
                    <a:pt x="11" y="0"/>
                    <a:pt x="11" y="0"/>
                  </a:cubicBezTo>
                  <a:cubicBezTo>
                    <a:pt x="5" y="0"/>
                    <a:pt x="0" y="4"/>
                    <a:pt x="0" y="10"/>
                  </a:cubicBezTo>
                  <a:cubicBezTo>
                    <a:pt x="0" y="173"/>
                    <a:pt x="0" y="173"/>
                    <a:pt x="0" y="173"/>
                  </a:cubicBezTo>
                  <a:cubicBezTo>
                    <a:pt x="0" y="178"/>
                    <a:pt x="5" y="183"/>
                    <a:pt x="11" y="183"/>
                  </a:cubicBezTo>
                  <a:cubicBezTo>
                    <a:pt x="173" y="183"/>
                    <a:pt x="173" y="183"/>
                    <a:pt x="173" y="183"/>
                  </a:cubicBezTo>
                  <a:cubicBezTo>
                    <a:pt x="179" y="183"/>
                    <a:pt x="183" y="178"/>
                    <a:pt x="183" y="173"/>
                  </a:cubicBezTo>
                  <a:cubicBezTo>
                    <a:pt x="183" y="10"/>
                    <a:pt x="183" y="10"/>
                    <a:pt x="183" y="10"/>
                  </a:cubicBezTo>
                  <a:cubicBezTo>
                    <a:pt x="183" y="4"/>
                    <a:pt x="179" y="0"/>
                    <a:pt x="173" y="0"/>
                  </a:cubicBezTo>
                  <a:close/>
                  <a:moveTo>
                    <a:pt x="156" y="103"/>
                  </a:moveTo>
                  <a:cubicBezTo>
                    <a:pt x="131" y="103"/>
                    <a:pt x="131" y="103"/>
                    <a:pt x="131" y="103"/>
                  </a:cubicBezTo>
                  <a:cubicBezTo>
                    <a:pt x="131" y="170"/>
                    <a:pt x="131" y="170"/>
                    <a:pt x="131" y="170"/>
                  </a:cubicBezTo>
                  <a:cubicBezTo>
                    <a:pt x="105" y="170"/>
                    <a:pt x="105" y="170"/>
                    <a:pt x="105" y="170"/>
                  </a:cubicBezTo>
                  <a:cubicBezTo>
                    <a:pt x="105" y="103"/>
                    <a:pt x="105" y="103"/>
                    <a:pt x="105" y="103"/>
                  </a:cubicBezTo>
                  <a:cubicBezTo>
                    <a:pt x="87" y="103"/>
                    <a:pt x="87" y="103"/>
                    <a:pt x="87" y="103"/>
                  </a:cubicBezTo>
                  <a:cubicBezTo>
                    <a:pt x="87" y="78"/>
                    <a:pt x="87" y="78"/>
                    <a:pt x="87" y="78"/>
                  </a:cubicBezTo>
                  <a:cubicBezTo>
                    <a:pt x="105" y="78"/>
                    <a:pt x="105" y="78"/>
                    <a:pt x="105" y="78"/>
                  </a:cubicBezTo>
                  <a:cubicBezTo>
                    <a:pt x="105" y="58"/>
                    <a:pt x="105" y="58"/>
                    <a:pt x="105" y="58"/>
                  </a:cubicBezTo>
                  <a:cubicBezTo>
                    <a:pt x="105" y="41"/>
                    <a:pt x="115" y="26"/>
                    <a:pt x="140" y="26"/>
                  </a:cubicBezTo>
                  <a:cubicBezTo>
                    <a:pt x="149" y="26"/>
                    <a:pt x="157" y="27"/>
                    <a:pt x="157" y="27"/>
                  </a:cubicBezTo>
                  <a:cubicBezTo>
                    <a:pt x="156" y="50"/>
                    <a:pt x="156" y="50"/>
                    <a:pt x="156" y="50"/>
                  </a:cubicBezTo>
                  <a:cubicBezTo>
                    <a:pt x="156" y="50"/>
                    <a:pt x="149" y="50"/>
                    <a:pt x="141" y="50"/>
                  </a:cubicBezTo>
                  <a:cubicBezTo>
                    <a:pt x="132" y="50"/>
                    <a:pt x="131" y="54"/>
                    <a:pt x="131" y="61"/>
                  </a:cubicBezTo>
                  <a:cubicBezTo>
                    <a:pt x="131" y="78"/>
                    <a:pt x="131" y="78"/>
                    <a:pt x="131" y="78"/>
                  </a:cubicBezTo>
                  <a:cubicBezTo>
                    <a:pt x="157" y="78"/>
                    <a:pt x="157" y="78"/>
                    <a:pt x="157" y="78"/>
                  </a:cubicBezTo>
                  <a:lnTo>
                    <a:pt x="156" y="103"/>
                  </a:lnTo>
                  <a:close/>
                </a:path>
              </a:pathLst>
            </a:custGeom>
            <a:solidFill>
              <a:srgbClr val="3B5998"/>
            </a:solidFill>
            <a:ln>
              <a:noFill/>
            </a:ln>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sp>
        <p:nvSpPr>
          <p:cNvPr id="28" name="Text Placeholder 3"/>
          <p:cNvSpPr txBox="1">
            <a:spLocks/>
          </p:cNvSpPr>
          <p:nvPr/>
        </p:nvSpPr>
        <p:spPr>
          <a:xfrm>
            <a:off x="503237" y="1820862"/>
            <a:ext cx="11887200" cy="3416320"/>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0" indent="-571500">
              <a:buFont typeface="Wingdings" panose="05000000000000000000" pitchFamily="2" charset="2"/>
              <a:buChar char="q"/>
            </a:pPr>
            <a:r>
              <a:rPr lang="en-US" dirty="0"/>
              <a:t>Day 1</a:t>
            </a:r>
          </a:p>
          <a:p>
            <a:pPr marL="812800" lvl="1" indent="-571500">
              <a:buFont typeface="Wingdings" panose="05000000000000000000" pitchFamily="2" charset="2"/>
              <a:buChar char="q"/>
            </a:pPr>
            <a:r>
              <a:rPr lang="en-US" sz="1800" dirty="0"/>
              <a:t>Presentation</a:t>
            </a:r>
          </a:p>
          <a:p>
            <a:pPr marL="812800" lvl="1" indent="-571500">
              <a:buFont typeface="Wingdings" panose="05000000000000000000" pitchFamily="2" charset="2"/>
              <a:buChar char="q"/>
            </a:pPr>
            <a:r>
              <a:rPr lang="en-US" sz="1800" dirty="0"/>
              <a:t>Hands On Workshop</a:t>
            </a:r>
          </a:p>
          <a:p>
            <a:pPr marL="812800" lvl="1" indent="-571500">
              <a:buFont typeface="Wingdings" panose="05000000000000000000" pitchFamily="2" charset="2"/>
              <a:buChar char="q"/>
            </a:pPr>
            <a:r>
              <a:rPr lang="en-US" sz="1800" dirty="0"/>
              <a:t>Whiteboard</a:t>
            </a:r>
          </a:p>
          <a:p>
            <a:pPr marL="812800" lvl="1" indent="-571500">
              <a:buFont typeface="Wingdings" panose="05000000000000000000" pitchFamily="2" charset="2"/>
              <a:buChar char="q"/>
            </a:pPr>
            <a:endParaRPr lang="en-US" sz="1800" dirty="0"/>
          </a:p>
          <a:p>
            <a:pPr marL="571500" indent="-571500">
              <a:buFont typeface="Wingdings" panose="05000000000000000000" pitchFamily="2" charset="2"/>
              <a:buChar char="q"/>
            </a:pPr>
            <a:r>
              <a:rPr lang="en-US" dirty="0"/>
              <a:t>Day 2</a:t>
            </a:r>
          </a:p>
          <a:p>
            <a:pPr marL="812800" lvl="1" indent="-571500">
              <a:buFont typeface="Wingdings" panose="05000000000000000000" pitchFamily="2" charset="2"/>
              <a:buChar char="q"/>
            </a:pPr>
            <a:r>
              <a:rPr lang="en-US" sz="1800" dirty="0"/>
              <a:t>Whiteboard</a:t>
            </a:r>
          </a:p>
          <a:p>
            <a:pPr marL="812800" lvl="1" indent="-571500">
              <a:buFont typeface="Wingdings" panose="05000000000000000000" pitchFamily="2" charset="2"/>
              <a:buChar char="q"/>
            </a:pPr>
            <a:r>
              <a:rPr lang="en-US" sz="1800" dirty="0"/>
              <a:t>Bot Development</a:t>
            </a:r>
          </a:p>
          <a:p>
            <a:pPr marL="571500" indent="-571500">
              <a:buFont typeface="Wingdings" panose="05000000000000000000" pitchFamily="2" charset="2"/>
              <a:buChar char="q"/>
            </a:pPr>
            <a:r>
              <a:rPr lang="en-US" dirty="0"/>
              <a:t>Day 3</a:t>
            </a:r>
          </a:p>
          <a:p>
            <a:pPr marL="812800" lvl="1" indent="-571500">
              <a:buFont typeface="Wingdings" panose="05000000000000000000" pitchFamily="2" charset="2"/>
              <a:buChar char="q"/>
            </a:pPr>
            <a:r>
              <a:rPr lang="en-US" sz="1800" dirty="0"/>
              <a:t>Review</a:t>
            </a:r>
          </a:p>
          <a:p>
            <a:pPr marL="812800" lvl="1" indent="-571500">
              <a:buFont typeface="Wingdings" panose="05000000000000000000" pitchFamily="2" charset="2"/>
              <a:buChar char="q"/>
            </a:pPr>
            <a:r>
              <a:rPr lang="en-US" sz="1800" dirty="0"/>
              <a:t>Bot Development</a:t>
            </a:r>
          </a:p>
          <a:p>
            <a:pPr marL="812800" lvl="1" indent="-571500">
              <a:buFont typeface="Wingdings" panose="05000000000000000000" pitchFamily="2" charset="2"/>
              <a:buChar char="q"/>
            </a:pPr>
            <a:r>
              <a:rPr lang="en-US" sz="1800" dirty="0"/>
              <a:t>Wrap-up </a:t>
            </a:r>
          </a:p>
        </p:txBody>
      </p:sp>
    </p:spTree>
    <p:extLst>
      <p:ext uri="{BB962C8B-B14F-4D97-AF65-F5344CB8AC3E}">
        <p14:creationId xmlns:p14="http://schemas.microsoft.com/office/powerpoint/2010/main" val="1547392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300"/>
                                        <p:tgtEl>
                                          <p:spTgt spid="49"/>
                                        </p:tgtEl>
                                      </p:cBhvr>
                                    </p:animEffect>
                                  </p:childTnLst>
                                </p:cTn>
                              </p:par>
                              <p:par>
                                <p:cTn id="8" presetID="42" presetClass="path" presetSubtype="0" decel="100000" fill="hold" grpId="1" nodeType="withEffect">
                                  <p:stCondLst>
                                    <p:cond delay="0"/>
                                  </p:stCondLst>
                                  <p:childTnLst>
                                    <p:animMotion origin="layout" path="M 0 -2.17431E-6 L 0 0.07717 " pathEditMode="relative" rAng="0" ptsTypes="AA">
                                      <p:cBhvr>
                                        <p:cTn id="9" dur="500" spd="-100000" fill="hold"/>
                                        <p:tgtEl>
                                          <p:spTgt spid="49"/>
                                        </p:tgtEl>
                                        <p:attrNameLst>
                                          <p:attrName>ppt_x</p:attrName>
                                          <p:attrName>ppt_y</p:attrName>
                                        </p:attrNameLst>
                                      </p:cBhvr>
                                      <p:rCtr x="0" y="3858"/>
                                    </p:animMotion>
                                  </p:childTnLst>
                                </p:cTn>
                              </p:par>
                              <p:par>
                                <p:cTn id="10" presetID="10" presetClass="entr" presetSubtype="0" fill="hold" nodeType="withEffect">
                                  <p:stCondLst>
                                    <p:cond delay="25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300"/>
                                        <p:tgtEl>
                                          <p:spTgt spid="24"/>
                                        </p:tgtEl>
                                      </p:cBhvr>
                                    </p:animEffect>
                                  </p:childTnLst>
                                </p:cTn>
                              </p:par>
                              <p:par>
                                <p:cTn id="13" presetID="42" presetClass="path" presetSubtype="0" decel="100000" fill="hold" nodeType="withEffect">
                                  <p:stCondLst>
                                    <p:cond delay="50"/>
                                  </p:stCondLst>
                                  <p:childTnLst>
                                    <p:animMotion origin="layout" path="M 0 5.90104E-7 L 0 0.07717 " pathEditMode="relative" rAng="0" ptsTypes="AA">
                                      <p:cBhvr>
                                        <p:cTn id="14" dur="500" spd="-100000" fill="hold"/>
                                        <p:tgtEl>
                                          <p:spTgt spid="24"/>
                                        </p:tgtEl>
                                        <p:attrNameLst>
                                          <p:attrName>ppt_x</p:attrName>
                                          <p:attrName>ppt_y</p:attrName>
                                        </p:attrNameLst>
                                      </p:cBhvr>
                                      <p:rCtr x="0" y="385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pt-BR" dirty="0"/>
              <a:t>New bot developers tend to abuse NLP</a:t>
            </a:r>
            <a:endParaRPr lang="en-US" u="sng" dirty="0"/>
          </a:p>
        </p:txBody>
      </p:sp>
      <p:sp>
        <p:nvSpPr>
          <p:cNvPr id="7" name="TextBox 6"/>
          <p:cNvSpPr txBox="1"/>
          <p:nvPr/>
        </p:nvSpPr>
        <p:spPr>
          <a:xfrm>
            <a:off x="194339" y="1537229"/>
            <a:ext cx="11565155" cy="572464"/>
          </a:xfrm>
          <a:prstGeom prst="rect">
            <a:avLst/>
          </a:prstGeom>
          <a:noFill/>
        </p:spPr>
        <p:txBody>
          <a:bodyPr wrap="square" lIns="182880" tIns="146304" rIns="182880" bIns="146304" rtlCol="0">
            <a:spAutoFit/>
          </a:bodyPr>
          <a:lstStyle/>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1" i="0" u="none" strike="noStrike" kern="0" cap="none" spc="0" normalizeH="0" baseline="0" noProof="0" dirty="0">
                <a:ln>
                  <a:noFill/>
                </a:ln>
                <a:solidFill>
                  <a:srgbClr val="353535"/>
                </a:solidFill>
                <a:effectLst/>
                <a:uLnTx/>
                <a:uFillTx/>
                <a:latin typeface="Segoe UI Light"/>
                <a:ea typeface="+mn-ea"/>
                <a:cs typeface="+mn-cs"/>
              </a:rPr>
              <a:t>So instead:</a:t>
            </a:r>
          </a:p>
        </p:txBody>
      </p:sp>
      <p:sp>
        <p:nvSpPr>
          <p:cNvPr id="28" name="Rectangle: Rounded Corners 27"/>
          <p:cNvSpPr/>
          <p:nvPr/>
        </p:nvSpPr>
        <p:spPr>
          <a:xfrm>
            <a:off x="1874837" y="2201862"/>
            <a:ext cx="2283693" cy="2063865"/>
          </a:xfrm>
          <a:prstGeom prst="roundRect">
            <a:avLst/>
          </a:prstGeom>
          <a:solidFill>
            <a:srgbClr val="F0F4F8"/>
          </a:solidFill>
          <a:ln w="12700" cap="flat" cmpd="sng" algn="ctr">
            <a:noFill/>
            <a:prstDash val="solid"/>
            <a:miter lim="800000"/>
          </a:ln>
          <a:effectLst/>
        </p:spPr>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Segoe UI Light"/>
                <a:ea typeface="+mn-ea"/>
                <a:cs typeface="+mn-cs"/>
              </a:rPr>
              <a:t>Hello user! How can I help you?</a:t>
            </a:r>
          </a:p>
        </p:txBody>
      </p:sp>
      <p:sp>
        <p:nvSpPr>
          <p:cNvPr id="29" name="Flowchart: Terminator 28"/>
          <p:cNvSpPr/>
          <p:nvPr/>
        </p:nvSpPr>
        <p:spPr>
          <a:xfrm>
            <a:off x="1955051" y="29890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Events</a:t>
            </a:r>
          </a:p>
        </p:txBody>
      </p:sp>
      <p:sp>
        <p:nvSpPr>
          <p:cNvPr id="30" name="Flowchart: Terminator 29"/>
          <p:cNvSpPr/>
          <p:nvPr/>
        </p:nvSpPr>
        <p:spPr>
          <a:xfrm>
            <a:off x="1955051" y="34127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Stages</a:t>
            </a:r>
          </a:p>
        </p:txBody>
      </p:sp>
      <p:sp>
        <p:nvSpPr>
          <p:cNvPr id="31" name="Flowchart: Terminator 30"/>
          <p:cNvSpPr/>
          <p:nvPr/>
        </p:nvSpPr>
        <p:spPr>
          <a:xfrm>
            <a:off x="1955051" y="383656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Amenities</a:t>
            </a:r>
          </a:p>
        </p:txBody>
      </p:sp>
      <p:sp>
        <p:nvSpPr>
          <p:cNvPr id="32" name="Rectangle: Rounded Corners 31"/>
          <p:cNvSpPr/>
          <p:nvPr/>
        </p:nvSpPr>
        <p:spPr>
          <a:xfrm>
            <a:off x="4742809" y="2201861"/>
            <a:ext cx="2283693" cy="3542710"/>
          </a:xfrm>
          <a:prstGeom prst="roundRect">
            <a:avLst/>
          </a:prstGeom>
          <a:solidFill>
            <a:srgbClr val="F0F4F8"/>
          </a:solidFill>
          <a:ln w="12700" cap="flat" cmpd="sng" algn="ctr">
            <a:noFill/>
            <a:prstDash val="solid"/>
            <a:miter lim="800000"/>
          </a:ln>
          <a:effectLst/>
        </p:spPr>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Segoe UI Light"/>
                <a:ea typeface="+mn-ea"/>
                <a:cs typeface="+mn-cs"/>
              </a:rPr>
              <a:t>What events are you interested in?</a:t>
            </a:r>
          </a:p>
        </p:txBody>
      </p:sp>
      <p:sp>
        <p:nvSpPr>
          <p:cNvPr id="33" name="Flowchart: Terminator 32"/>
          <p:cNvSpPr/>
          <p:nvPr/>
        </p:nvSpPr>
        <p:spPr>
          <a:xfrm>
            <a:off x="4845006" y="29890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Music</a:t>
            </a:r>
          </a:p>
        </p:txBody>
      </p:sp>
      <p:sp>
        <p:nvSpPr>
          <p:cNvPr id="34" name="Flowchart: Terminator 33"/>
          <p:cNvSpPr/>
          <p:nvPr/>
        </p:nvSpPr>
        <p:spPr>
          <a:xfrm>
            <a:off x="4845006" y="34127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Comedy</a:t>
            </a:r>
          </a:p>
        </p:txBody>
      </p:sp>
      <p:sp>
        <p:nvSpPr>
          <p:cNvPr id="35" name="Flowchart: Terminator 34"/>
          <p:cNvSpPr/>
          <p:nvPr/>
        </p:nvSpPr>
        <p:spPr>
          <a:xfrm>
            <a:off x="4845006" y="383656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Film</a:t>
            </a:r>
          </a:p>
        </p:txBody>
      </p:sp>
      <p:sp>
        <p:nvSpPr>
          <p:cNvPr id="36" name="Flowchart: Terminator 35"/>
          <p:cNvSpPr/>
          <p:nvPr/>
        </p:nvSpPr>
        <p:spPr>
          <a:xfrm>
            <a:off x="4845004" y="426033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Laser Dome</a:t>
            </a:r>
          </a:p>
        </p:txBody>
      </p:sp>
      <p:sp>
        <p:nvSpPr>
          <p:cNvPr id="37" name="Flowchart: Terminator 36"/>
          <p:cNvSpPr/>
          <p:nvPr/>
        </p:nvSpPr>
        <p:spPr>
          <a:xfrm>
            <a:off x="4845003" y="46841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Spectacles</a:t>
            </a:r>
          </a:p>
        </p:txBody>
      </p:sp>
      <p:sp>
        <p:nvSpPr>
          <p:cNvPr id="38" name="Flowchart: Terminator 37"/>
          <p:cNvSpPr/>
          <p:nvPr/>
        </p:nvSpPr>
        <p:spPr>
          <a:xfrm>
            <a:off x="4845002" y="51078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Theater</a:t>
            </a:r>
          </a:p>
        </p:txBody>
      </p:sp>
      <p:cxnSp>
        <p:nvCxnSpPr>
          <p:cNvPr id="39" name="Straight Arrow Connector 38"/>
          <p:cNvCxnSpPr/>
          <p:nvPr/>
        </p:nvCxnSpPr>
        <p:spPr>
          <a:xfrm>
            <a:off x="4158530" y="3137156"/>
            <a:ext cx="603956" cy="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40" name="Rectangle: Rounded Corners 39"/>
          <p:cNvSpPr/>
          <p:nvPr/>
        </p:nvSpPr>
        <p:spPr>
          <a:xfrm>
            <a:off x="7960142" y="2224481"/>
            <a:ext cx="2283693" cy="1612082"/>
          </a:xfrm>
          <a:prstGeom prst="roundRect">
            <a:avLst/>
          </a:prstGeom>
          <a:solidFill>
            <a:srgbClr val="F0F4F8"/>
          </a:solidFill>
          <a:ln w="12700" cap="flat" cmpd="sng" algn="ctr">
            <a:noFill/>
            <a:prstDash val="solid"/>
            <a:miter lim="800000"/>
          </a:ln>
          <a:effectLst/>
        </p:spPr>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Segoe UI Light"/>
                <a:ea typeface="+mn-ea"/>
                <a:cs typeface="+mn-cs"/>
              </a:rPr>
              <a:t>What music would you like? (by the way, next time you could just type “I’m looking for a song named </a:t>
            </a:r>
            <a:r>
              <a:rPr kumimoji="0" lang="en-US" sz="1400" b="0" i="0" u="none" strike="noStrike" kern="0" cap="none" spc="0" normalizeH="0" baseline="0" noProof="0" dirty="0" err="1">
                <a:ln>
                  <a:noFill/>
                </a:ln>
                <a:solidFill>
                  <a:prstClr val="black"/>
                </a:solidFill>
                <a:effectLst/>
                <a:uLnTx/>
                <a:uFillTx/>
                <a:latin typeface="Segoe UI Light"/>
                <a:ea typeface="+mn-ea"/>
                <a:cs typeface="+mn-cs"/>
              </a:rPr>
              <a:t>xyz</a:t>
            </a:r>
            <a:r>
              <a:rPr kumimoji="0" lang="en-US" sz="1400" b="0" i="0" u="none" strike="noStrike" kern="0" cap="none" spc="0" normalizeH="0" baseline="0" noProof="0" dirty="0">
                <a:ln>
                  <a:noFill/>
                </a:ln>
                <a:solidFill>
                  <a:prstClr val="black"/>
                </a:solidFill>
                <a:effectLst/>
                <a:uLnTx/>
                <a:uFillTx/>
                <a:latin typeface="Segoe UI Light"/>
                <a:ea typeface="+mn-ea"/>
                <a:cs typeface="+mn-cs"/>
              </a:rPr>
              <a:t>” and I will know what to do)</a:t>
            </a:r>
          </a:p>
        </p:txBody>
      </p:sp>
      <p:cxnSp>
        <p:nvCxnSpPr>
          <p:cNvPr id="41" name="Straight Arrow Connector 40"/>
          <p:cNvCxnSpPr/>
          <p:nvPr/>
        </p:nvCxnSpPr>
        <p:spPr>
          <a:xfrm>
            <a:off x="7026502" y="3137156"/>
            <a:ext cx="933640" cy="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42" name="TextBox 41"/>
          <p:cNvSpPr txBox="1"/>
          <p:nvPr/>
        </p:nvSpPr>
        <p:spPr>
          <a:xfrm>
            <a:off x="22591" y="5260275"/>
            <a:ext cx="12009437" cy="1446550"/>
          </a:xfrm>
          <a:prstGeom prst="rect">
            <a:avLst/>
          </a:prstGeom>
          <a:noFill/>
        </p:spPr>
        <p:txBody>
          <a:bodyPr wrap="square" lIns="182880" tIns="146304" rIns="182880" bIns="146304" rtlCol="0">
            <a:spAutoFit/>
          </a:bodyPr>
          <a:lstStyle/>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353535"/>
                </a:solidFill>
                <a:effectLst/>
                <a:uLnTx/>
                <a:uFillTx/>
                <a:latin typeface="Segoe UI Light"/>
                <a:ea typeface="+mn-ea"/>
                <a:cs typeface="+mn-cs"/>
              </a:rPr>
              <a:t>Guide the user</a:t>
            </a: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353535"/>
                </a:solidFill>
                <a:effectLst/>
                <a:uLnTx/>
                <a:uFillTx/>
                <a:latin typeface="Segoe UI Light"/>
                <a:ea typeface="+mn-ea"/>
                <a:cs typeface="+mn-cs"/>
              </a:rPr>
              <a:t>Save time</a:t>
            </a: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353535"/>
                </a:solidFill>
                <a:effectLst/>
                <a:uLnTx/>
                <a:uFillTx/>
                <a:latin typeface="Segoe UI Light"/>
                <a:ea typeface="+mn-ea"/>
                <a:cs typeface="+mn-cs"/>
              </a:rPr>
              <a:t>Help the user </a:t>
            </a:r>
            <a:r>
              <a:rPr kumimoji="0" lang="en-US" sz="2400" b="0" i="0" u="sng" strike="noStrike" kern="0" cap="none" spc="0" normalizeH="0" baseline="0" noProof="0" dirty="0">
                <a:ln>
                  <a:noFill/>
                </a:ln>
                <a:solidFill>
                  <a:srgbClr val="353535"/>
                </a:solidFill>
                <a:effectLst/>
                <a:uLnTx/>
                <a:uFillTx/>
                <a:latin typeface="Segoe UI Light"/>
                <a:ea typeface="+mn-ea"/>
                <a:cs typeface="+mn-cs"/>
              </a:rPr>
              <a:t>discover</a:t>
            </a:r>
            <a:r>
              <a:rPr kumimoji="0" lang="en-US" sz="2400" b="0" i="0" u="none" strike="noStrike" kern="0" cap="none" spc="0" normalizeH="0" baseline="0" noProof="0" dirty="0">
                <a:ln>
                  <a:noFill/>
                </a:ln>
                <a:solidFill>
                  <a:srgbClr val="353535"/>
                </a:solidFill>
                <a:effectLst/>
                <a:uLnTx/>
                <a:uFillTx/>
                <a:latin typeface="Segoe UI Light"/>
                <a:ea typeface="+mn-ea"/>
                <a:cs typeface="+mn-cs"/>
              </a:rPr>
              <a:t> what your bot can do</a:t>
            </a:r>
          </a:p>
        </p:txBody>
      </p:sp>
    </p:spTree>
    <p:extLst>
      <p:ext uri="{BB962C8B-B14F-4D97-AF65-F5344CB8AC3E}">
        <p14:creationId xmlns:p14="http://schemas.microsoft.com/office/powerpoint/2010/main" val="4104087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1" y="1212850"/>
            <a:ext cx="12436475" cy="1098762"/>
          </a:xfrm>
        </p:spPr>
        <p:txBody>
          <a:bodyPr/>
          <a:lstStyle/>
          <a:p>
            <a:pPr marL="0" indent="0" algn="ctr">
              <a:buNone/>
            </a:pPr>
            <a:r>
              <a:rPr lang="en-US" sz="6600" b="1" dirty="0">
                <a:solidFill>
                  <a:srgbClr val="FFFFFF"/>
                </a:solidFill>
              </a:rPr>
              <a:t>Directed or Non-Directed</a:t>
            </a:r>
          </a:p>
        </p:txBody>
      </p:sp>
      <p:pic>
        <p:nvPicPr>
          <p:cNvPr id="7" name="Picture 6"/>
          <p:cNvPicPr>
            <a:picLocks noChangeAspect="1"/>
          </p:cNvPicPr>
          <p:nvPr/>
        </p:nvPicPr>
        <p:blipFill>
          <a:blip r:embed="rId2"/>
          <a:stretch>
            <a:fillRect/>
          </a:stretch>
        </p:blipFill>
        <p:spPr>
          <a:xfrm>
            <a:off x="4389437" y="3878262"/>
            <a:ext cx="4038600" cy="3185874"/>
          </a:xfrm>
          <a:prstGeom prst="rect">
            <a:avLst/>
          </a:prstGeom>
        </p:spPr>
      </p:pic>
    </p:spTree>
    <p:extLst>
      <p:ext uri="{BB962C8B-B14F-4D97-AF65-F5344CB8AC3E}">
        <p14:creationId xmlns:p14="http://schemas.microsoft.com/office/powerpoint/2010/main" val="249606199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p:cNvCxnSpPr>
            <a:cxnSpLocks/>
          </p:cNvCxnSpPr>
          <p:nvPr/>
        </p:nvCxnSpPr>
        <p:spPr>
          <a:xfrm>
            <a:off x="1036637" y="3421062"/>
            <a:ext cx="10287000" cy="0"/>
          </a:xfrm>
          <a:prstGeom prst="straightConnector1">
            <a:avLst/>
          </a:prstGeom>
          <a:ln w="76200">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 name="Oval 4"/>
          <p:cNvSpPr/>
          <p:nvPr/>
        </p:nvSpPr>
        <p:spPr bwMode="auto">
          <a:xfrm>
            <a:off x="2636837" y="3192462"/>
            <a:ext cx="457200" cy="457200"/>
          </a:xfrm>
          <a:prstGeom prst="ellips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731837" y="2201862"/>
            <a:ext cx="151060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Directed</a:t>
            </a:r>
          </a:p>
        </p:txBody>
      </p:sp>
      <p:sp>
        <p:nvSpPr>
          <p:cNvPr id="7" name="TextBox 6"/>
          <p:cNvSpPr txBox="1"/>
          <p:nvPr/>
        </p:nvSpPr>
        <p:spPr>
          <a:xfrm>
            <a:off x="9571037" y="2049462"/>
            <a:ext cx="230569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Non -Directed</a:t>
            </a:r>
          </a:p>
        </p:txBody>
      </p:sp>
      <p:pic>
        <p:nvPicPr>
          <p:cNvPr id="10" name="Picture 9"/>
          <p:cNvPicPr>
            <a:picLocks noChangeAspect="1"/>
          </p:cNvPicPr>
          <p:nvPr/>
        </p:nvPicPr>
        <p:blipFill>
          <a:blip r:embed="rId2"/>
          <a:stretch>
            <a:fillRect/>
          </a:stretch>
        </p:blipFill>
        <p:spPr>
          <a:xfrm>
            <a:off x="4389437" y="3878262"/>
            <a:ext cx="4038600" cy="3185874"/>
          </a:xfrm>
          <a:prstGeom prst="rect">
            <a:avLst/>
          </a:prstGeom>
        </p:spPr>
      </p:pic>
    </p:spTree>
    <p:extLst>
      <p:ext uri="{BB962C8B-B14F-4D97-AF65-F5344CB8AC3E}">
        <p14:creationId xmlns:p14="http://schemas.microsoft.com/office/powerpoint/2010/main" val="310770898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p:cNvCxnSpPr>
            <a:cxnSpLocks/>
          </p:cNvCxnSpPr>
          <p:nvPr/>
        </p:nvCxnSpPr>
        <p:spPr>
          <a:xfrm>
            <a:off x="1036637" y="3421062"/>
            <a:ext cx="10287000" cy="0"/>
          </a:xfrm>
          <a:prstGeom prst="straightConnector1">
            <a:avLst/>
          </a:prstGeom>
          <a:ln w="76200">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 name="Oval 4"/>
          <p:cNvSpPr/>
          <p:nvPr/>
        </p:nvSpPr>
        <p:spPr bwMode="auto">
          <a:xfrm>
            <a:off x="8580437" y="3192462"/>
            <a:ext cx="457200" cy="457200"/>
          </a:xfrm>
          <a:prstGeom prst="ellips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731837" y="2201862"/>
            <a:ext cx="151060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Directed</a:t>
            </a:r>
          </a:p>
        </p:txBody>
      </p:sp>
      <p:sp>
        <p:nvSpPr>
          <p:cNvPr id="7" name="TextBox 6"/>
          <p:cNvSpPr txBox="1"/>
          <p:nvPr/>
        </p:nvSpPr>
        <p:spPr>
          <a:xfrm>
            <a:off x="9571037" y="2049462"/>
            <a:ext cx="230569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Non -Directed</a:t>
            </a:r>
          </a:p>
        </p:txBody>
      </p:sp>
      <p:pic>
        <p:nvPicPr>
          <p:cNvPr id="10" name="Picture 9"/>
          <p:cNvPicPr>
            <a:picLocks noChangeAspect="1"/>
          </p:cNvPicPr>
          <p:nvPr/>
        </p:nvPicPr>
        <p:blipFill>
          <a:blip r:embed="rId2"/>
          <a:stretch>
            <a:fillRect/>
          </a:stretch>
        </p:blipFill>
        <p:spPr>
          <a:xfrm>
            <a:off x="4389437" y="3878262"/>
            <a:ext cx="4038600" cy="3185874"/>
          </a:xfrm>
          <a:prstGeom prst="rect">
            <a:avLst/>
          </a:prstGeom>
        </p:spPr>
      </p:pic>
    </p:spTree>
    <p:extLst>
      <p:ext uri="{BB962C8B-B14F-4D97-AF65-F5344CB8AC3E}">
        <p14:creationId xmlns:p14="http://schemas.microsoft.com/office/powerpoint/2010/main" val="318180421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osceles Triangle 1"/>
          <p:cNvSpPr/>
          <p:nvPr/>
        </p:nvSpPr>
        <p:spPr bwMode="auto">
          <a:xfrm rot="10800000">
            <a:off x="1211234" y="2644253"/>
            <a:ext cx="2286000" cy="2667000"/>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Isosceles Triangle 2"/>
          <p:cNvSpPr/>
          <p:nvPr/>
        </p:nvSpPr>
        <p:spPr bwMode="auto">
          <a:xfrm rot="10800000">
            <a:off x="5298021" y="2659062"/>
            <a:ext cx="2286000" cy="2667000"/>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Isosceles Triangle 3"/>
          <p:cNvSpPr/>
          <p:nvPr/>
        </p:nvSpPr>
        <p:spPr bwMode="auto">
          <a:xfrm rot="10800000">
            <a:off x="8879421" y="2690821"/>
            <a:ext cx="2286000" cy="2667000"/>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rot="3713314">
            <a:off x="-322917" y="1681258"/>
            <a:ext cx="3578608"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What is a reserve </a:t>
            </a:r>
            <a:r>
              <a:rPr lang="en-US" sz="2400" dirty="0"/>
              <a:t>price?</a:t>
            </a:r>
          </a:p>
        </p:txBody>
      </p:sp>
      <p:sp>
        <p:nvSpPr>
          <p:cNvPr id="7" name="TextBox 6"/>
          <p:cNvSpPr txBox="1"/>
          <p:nvPr/>
        </p:nvSpPr>
        <p:spPr>
          <a:xfrm>
            <a:off x="922432" y="5460198"/>
            <a:ext cx="2863604"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General Questions</a:t>
            </a:r>
          </a:p>
        </p:txBody>
      </p:sp>
      <p:sp>
        <p:nvSpPr>
          <p:cNvPr id="8" name="TextBox 7"/>
          <p:cNvSpPr txBox="1"/>
          <p:nvPr/>
        </p:nvSpPr>
        <p:spPr>
          <a:xfrm>
            <a:off x="5294013" y="5460198"/>
            <a:ext cx="2416302"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Product Search</a:t>
            </a:r>
          </a:p>
        </p:txBody>
      </p:sp>
      <p:sp>
        <p:nvSpPr>
          <p:cNvPr id="9" name="TextBox 8"/>
          <p:cNvSpPr txBox="1"/>
          <p:nvPr/>
        </p:nvSpPr>
        <p:spPr>
          <a:xfrm>
            <a:off x="8814270" y="5460198"/>
            <a:ext cx="243316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Product Details</a:t>
            </a:r>
          </a:p>
        </p:txBody>
      </p:sp>
      <p:sp>
        <p:nvSpPr>
          <p:cNvPr id="10" name="TextBox 9"/>
          <p:cNvSpPr txBox="1"/>
          <p:nvPr/>
        </p:nvSpPr>
        <p:spPr>
          <a:xfrm rot="3614486">
            <a:off x="317969" y="1660281"/>
            <a:ext cx="3325398"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How can you hel</a:t>
            </a:r>
            <a:r>
              <a:rPr lang="en-US" sz="2400" dirty="0"/>
              <a:t>p me</a:t>
            </a:r>
          </a:p>
        </p:txBody>
      </p:sp>
      <p:sp>
        <p:nvSpPr>
          <p:cNvPr id="11" name="TextBox 10"/>
          <p:cNvSpPr txBox="1"/>
          <p:nvPr/>
        </p:nvSpPr>
        <p:spPr>
          <a:xfrm rot="2743650">
            <a:off x="3463985" y="2061410"/>
            <a:ext cx="3703578"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I'm looking for </a:t>
            </a:r>
            <a:r>
              <a:rPr lang="en-US" sz="2400" dirty="0"/>
              <a:t>cameras</a:t>
            </a:r>
          </a:p>
        </p:txBody>
      </p:sp>
      <p:sp>
        <p:nvSpPr>
          <p:cNvPr id="12" name="TextBox 11"/>
          <p:cNvSpPr txBox="1"/>
          <p:nvPr/>
        </p:nvSpPr>
        <p:spPr>
          <a:xfrm rot="2731867">
            <a:off x="6212074" y="1660281"/>
            <a:ext cx="468570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How long does the batt</a:t>
            </a:r>
            <a:r>
              <a:rPr lang="en-US" sz="2400" dirty="0"/>
              <a:t>ery last?</a:t>
            </a:r>
          </a:p>
        </p:txBody>
      </p:sp>
      <p:sp>
        <p:nvSpPr>
          <p:cNvPr id="13" name="TextBox 12"/>
          <p:cNvSpPr txBox="1"/>
          <p:nvPr/>
        </p:nvSpPr>
        <p:spPr>
          <a:xfrm rot="4391591">
            <a:off x="4718696" y="2517974"/>
            <a:ext cx="3370153"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Show me </a:t>
            </a:r>
            <a:r>
              <a:rPr lang="en-US" sz="2400" dirty="0"/>
              <a:t>some shoes</a:t>
            </a:r>
            <a:r>
              <a:rPr lang="en-US" sz="2400" dirty="0">
                <a:solidFill>
                  <a:srgbClr val="FFFFFF"/>
                </a:solidFill>
              </a:rPr>
              <a:t>.</a:t>
            </a:r>
          </a:p>
        </p:txBody>
      </p:sp>
      <p:sp>
        <p:nvSpPr>
          <p:cNvPr id="14" name="TextBox 13"/>
          <p:cNvSpPr txBox="1"/>
          <p:nvPr/>
        </p:nvSpPr>
        <p:spPr>
          <a:xfrm rot="4437124">
            <a:off x="1138611" y="1071360"/>
            <a:ext cx="2829942"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How do I sign up?</a:t>
            </a:r>
          </a:p>
        </p:txBody>
      </p:sp>
      <p:sp>
        <p:nvSpPr>
          <p:cNvPr id="15" name="TextBox 14"/>
          <p:cNvSpPr txBox="1"/>
          <p:nvPr/>
        </p:nvSpPr>
        <p:spPr>
          <a:xfrm rot="2017657">
            <a:off x="7998515" y="1520977"/>
            <a:ext cx="3234603"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FFFFFF"/>
                </a:solidFill>
              </a:rPr>
              <a:t>Is there a warrantee?</a:t>
            </a:r>
          </a:p>
        </p:txBody>
      </p:sp>
    </p:spTree>
    <p:extLst>
      <p:ext uri="{BB962C8B-B14F-4D97-AF65-F5344CB8AC3E}">
        <p14:creationId xmlns:p14="http://schemas.microsoft.com/office/powerpoint/2010/main" val="129985285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200275" y="2963863"/>
            <a:ext cx="10236200" cy="917575"/>
          </a:xfrm>
        </p:spPr>
        <p:txBody>
          <a:bodyPr/>
          <a:lstStyle/>
          <a:p>
            <a:r>
              <a:rPr lang="en-US" sz="6000" dirty="0"/>
              <a:t>The Bot Framework</a:t>
            </a:r>
          </a:p>
        </p:txBody>
      </p:sp>
      <p:pic>
        <p:nvPicPr>
          <p:cNvPr id="5" name="Picture 4"/>
          <p:cNvPicPr>
            <a:picLocks noChangeAspect="1"/>
          </p:cNvPicPr>
          <p:nvPr/>
        </p:nvPicPr>
        <p:blipFill>
          <a:blip r:embed="rId2"/>
          <a:stretch>
            <a:fillRect/>
          </a:stretch>
        </p:blipFill>
        <p:spPr>
          <a:xfrm>
            <a:off x="9342437" y="2354262"/>
            <a:ext cx="2203260" cy="2057400"/>
          </a:xfrm>
          <a:prstGeom prst="rect">
            <a:avLst/>
          </a:prstGeom>
        </p:spPr>
      </p:pic>
      <p:pic>
        <p:nvPicPr>
          <p:cNvPr id="6" name="Graphic 5"/>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56837" y="4023659"/>
            <a:ext cx="365760" cy="329900"/>
          </a:xfrm>
          <a:prstGeom prst="rect">
            <a:avLst/>
          </a:prstGeom>
        </p:spPr>
      </p:pic>
    </p:spTree>
    <p:extLst>
      <p:ext uri="{BB962C8B-B14F-4D97-AF65-F5344CB8AC3E}">
        <p14:creationId xmlns:p14="http://schemas.microsoft.com/office/powerpoint/2010/main" val="133605733"/>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1026" name="Picture 2" descr="https://camo.githubusercontent.com/80b5b361476d7ee5154dd92d731d1f82d4443967/687474703a2f2f646f63732e626f746672616d65776f726b2e636f6d2f656e2d75732f696d616765732f6661712d6f766572766965772f626f746672616d65776f726b5f6f766572766965775f6a756c792e706e6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436" y="68262"/>
            <a:ext cx="12056533" cy="678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108350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lowchart: Process 8"/>
          <p:cNvSpPr/>
          <p:nvPr/>
        </p:nvSpPr>
        <p:spPr bwMode="auto">
          <a:xfrm>
            <a:off x="649048" y="2954157"/>
            <a:ext cx="2141771" cy="984558"/>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Your bot code</a:t>
            </a:r>
          </a:p>
        </p:txBody>
      </p:sp>
      <p:sp>
        <p:nvSpPr>
          <p:cNvPr id="4" name="Rectangle 3"/>
          <p:cNvSpPr/>
          <p:nvPr/>
        </p:nvSpPr>
        <p:spPr>
          <a:xfrm>
            <a:off x="4045280" y="4958173"/>
            <a:ext cx="4901795" cy="1697259"/>
          </a:xfrm>
          <a:prstGeom prst="rect">
            <a:avLst/>
          </a:prstGeom>
          <a:solidFill>
            <a:schemeClr val="bg1">
              <a:lumMod val="95000"/>
            </a:schemeClr>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endParaRPr>
          </a:p>
        </p:txBody>
      </p:sp>
      <p:sp>
        <p:nvSpPr>
          <p:cNvPr id="5" name="Rectangle 4"/>
          <p:cNvSpPr/>
          <p:nvPr/>
        </p:nvSpPr>
        <p:spPr>
          <a:xfrm>
            <a:off x="5325342"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Entity</a:t>
            </a:r>
            <a:b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b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Extraction</a:t>
            </a:r>
          </a:p>
        </p:txBody>
      </p:sp>
      <p:sp>
        <p:nvSpPr>
          <p:cNvPr id="6" name="Rectangle 5"/>
          <p:cNvSpPr/>
          <p:nvPr/>
        </p:nvSpPr>
        <p:spPr>
          <a:xfrm>
            <a:off x="4266461"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Speech</a:t>
            </a:r>
          </a:p>
        </p:txBody>
      </p:sp>
      <p:sp>
        <p:nvSpPr>
          <p:cNvPr id="7" name="Rectangle 6"/>
          <p:cNvSpPr/>
          <p:nvPr/>
        </p:nvSpPr>
        <p:spPr>
          <a:xfrm>
            <a:off x="6384223"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Vision/Face</a:t>
            </a:r>
          </a:p>
        </p:txBody>
      </p:sp>
      <p:sp>
        <p:nvSpPr>
          <p:cNvPr id="8" name="Rectangle 7"/>
          <p:cNvSpPr/>
          <p:nvPr/>
        </p:nvSpPr>
        <p:spPr>
          <a:xfrm>
            <a:off x="4266461"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Natural Language</a:t>
            </a:r>
          </a:p>
        </p:txBody>
      </p:sp>
      <p:sp>
        <p:nvSpPr>
          <p:cNvPr id="9" name="Rectangle 8"/>
          <p:cNvSpPr/>
          <p:nvPr/>
        </p:nvSpPr>
        <p:spPr>
          <a:xfrm>
            <a:off x="5325342"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Translation</a:t>
            </a:r>
          </a:p>
        </p:txBody>
      </p:sp>
      <p:sp>
        <p:nvSpPr>
          <p:cNvPr id="10" name="Rectangle 9"/>
          <p:cNvSpPr/>
          <p:nvPr/>
        </p:nvSpPr>
        <p:spPr>
          <a:xfrm>
            <a:off x="5146913" y="4599665"/>
            <a:ext cx="2935420" cy="338554"/>
          </a:xfrm>
          <a:prstGeom prst="rect">
            <a:avLst/>
          </a:prstGeom>
        </p:spPr>
        <p:txBody>
          <a:bodyPr wrap="none">
            <a:spAutoFit/>
          </a:bodyP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lumMod val="50000"/>
                  </a:schemeClr>
                </a:solidFill>
                <a:effectLst/>
                <a:uLnTx/>
                <a:uFillTx/>
                <a:cs typeface="Segoe UI Light" panose="020B0502040204020203" pitchFamily="34" charset="0"/>
              </a:rPr>
              <a:t>+ </a:t>
            </a:r>
            <a:r>
              <a:rPr kumimoji="0" lang="en-US" sz="1600" b="0" i="0" u="none" strike="noStrike" kern="0" cap="none" spc="0" normalizeH="0" baseline="0" noProof="0">
                <a:ln>
                  <a:noFill/>
                </a:ln>
                <a:solidFill>
                  <a:schemeClr val="tx1">
                    <a:lumMod val="50000"/>
                  </a:schemeClr>
                </a:solidFill>
                <a:effectLst/>
                <a:uLnTx/>
                <a:uFillTx/>
                <a:cs typeface="Segoe UI Light" panose="020B0502040204020203" pitchFamily="34" charset="0"/>
              </a:rPr>
              <a:t>Microsoft Cognitive </a:t>
            </a:r>
            <a:r>
              <a:rPr kumimoji="0" lang="en-US" sz="1600" b="0" i="0" u="none" strike="noStrike" kern="0" cap="none" spc="0" normalizeH="0" baseline="0" noProof="0" dirty="0">
                <a:ln>
                  <a:noFill/>
                </a:ln>
                <a:solidFill>
                  <a:schemeClr val="tx1">
                    <a:lumMod val="50000"/>
                  </a:schemeClr>
                </a:solidFill>
                <a:effectLst/>
                <a:uLnTx/>
                <a:uFillTx/>
                <a:cs typeface="Segoe UI Light" panose="020B0502040204020203" pitchFamily="34" charset="0"/>
              </a:rPr>
              <a:t>Services</a:t>
            </a:r>
          </a:p>
        </p:txBody>
      </p:sp>
      <p:sp>
        <p:nvSpPr>
          <p:cNvPr id="11" name="Rectangle 10"/>
          <p:cNvSpPr/>
          <p:nvPr/>
        </p:nvSpPr>
        <p:spPr>
          <a:xfrm>
            <a:off x="6384223"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Search</a:t>
            </a:r>
          </a:p>
        </p:txBody>
      </p:sp>
      <p:sp>
        <p:nvSpPr>
          <p:cNvPr id="12" name="Rectangle 11"/>
          <p:cNvSpPr/>
          <p:nvPr/>
        </p:nvSpPr>
        <p:spPr>
          <a:xfrm>
            <a:off x="7443103"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Emotion</a:t>
            </a:r>
          </a:p>
        </p:txBody>
      </p:sp>
      <p:sp>
        <p:nvSpPr>
          <p:cNvPr id="13" name="Rectangle 12"/>
          <p:cNvSpPr/>
          <p:nvPr/>
        </p:nvSpPr>
        <p:spPr>
          <a:xfrm>
            <a:off x="7443103"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Knowledge API</a:t>
            </a:r>
          </a:p>
        </p:txBody>
      </p:sp>
      <p:sp>
        <p:nvSpPr>
          <p:cNvPr id="14" name="Rectangle 13"/>
          <p:cNvSpPr/>
          <p:nvPr/>
        </p:nvSpPr>
        <p:spPr>
          <a:xfrm>
            <a:off x="8430254" y="5389004"/>
            <a:ext cx="511679" cy="523220"/>
          </a:xfrm>
          <a:prstGeom prst="rect">
            <a:avLst/>
          </a:prstGeom>
        </p:spPr>
        <p:txBody>
          <a:bodyPr wrap="none">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chemeClr val="accent1">
                    <a:lumMod val="75000"/>
                  </a:schemeClr>
                </a:solidFill>
                <a:effectLst/>
                <a:uLnTx/>
                <a:uFillTx/>
                <a:cs typeface="Segoe UI Light" panose="020B0502040204020203" pitchFamily="34" charset="0"/>
              </a:rPr>
              <a:t>…</a:t>
            </a:r>
            <a:endParaRPr kumimoji="0" lang="en-US" sz="2800" b="1" i="0" u="none" strike="noStrike" kern="0" cap="none" spc="0" normalizeH="0" baseline="0" noProof="0" dirty="0">
              <a:ln>
                <a:noFill/>
              </a:ln>
              <a:solidFill>
                <a:schemeClr val="accent1">
                  <a:lumMod val="75000"/>
                </a:schemeClr>
              </a:solidFill>
              <a:effectLst/>
              <a:uLnTx/>
              <a:uFillTx/>
            </a:endParaRPr>
          </a:p>
        </p:txBody>
      </p:sp>
      <p:sp>
        <p:nvSpPr>
          <p:cNvPr id="15" name="Rectangle 14"/>
          <p:cNvSpPr/>
          <p:nvPr/>
        </p:nvSpPr>
        <p:spPr>
          <a:xfrm>
            <a:off x="4012999" y="2294475"/>
            <a:ext cx="4901795" cy="1344285"/>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chemeClr val="bg1"/>
              </a:solidFill>
              <a:effectLst/>
              <a:uLnTx/>
              <a:uFillTx/>
              <a:cs typeface="Segoe UI Light" panose="020B0502040204020203" pitchFamily="34" charset="0"/>
            </a:endParaRPr>
          </a:p>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bg1"/>
                </a:solidFill>
                <a:effectLst/>
                <a:uLnTx/>
                <a:uFillTx/>
                <a:cs typeface="Segoe UI Light" panose="020B0502040204020203" pitchFamily="34" charset="0"/>
              </a:rPr>
              <a:t>Message input &lt;&gt; output</a:t>
            </a:r>
          </a:p>
          <a:p>
            <a:pPr marL="0" marR="0" lvl="0" indent="0" algn="ctr" defTabSz="914225" eaLnBrk="1" fontAlgn="auto" latinLnBrk="0" hangingPunct="1">
              <a:lnSpc>
                <a:spcPct val="100000"/>
              </a:lnSpc>
              <a:spcBef>
                <a:spcPts val="0"/>
              </a:spcBef>
              <a:spcAft>
                <a:spcPts val="0"/>
              </a:spcAft>
              <a:buClrTx/>
              <a:buSzTx/>
              <a:buFontTx/>
              <a:buNone/>
              <a:tabLst/>
              <a:defRPr/>
            </a:pPr>
            <a:r>
              <a:rPr lang="pt-BR" sz="1600" kern="0" dirty="0">
                <a:solidFill>
                  <a:schemeClr val="bg1"/>
                </a:solidFill>
                <a:cs typeface="Segoe UI Light" panose="020B0502040204020203" pitchFamily="34" charset="0"/>
              </a:rPr>
              <a:t>S</a:t>
            </a:r>
            <a:r>
              <a:rPr lang="en-US" sz="1600" kern="0" dirty="0" err="1">
                <a:solidFill>
                  <a:schemeClr val="bg1"/>
                </a:solidFill>
                <a:cs typeface="Segoe UI Light" panose="020B0502040204020203" pitchFamily="34" charset="0"/>
              </a:rPr>
              <a:t>tate</a:t>
            </a:r>
            <a:r>
              <a:rPr lang="en-US" sz="1600" kern="0" dirty="0">
                <a:solidFill>
                  <a:schemeClr val="bg1"/>
                </a:solidFill>
                <a:cs typeface="Segoe UI Light" panose="020B0502040204020203" pitchFamily="34" charset="0"/>
              </a:rPr>
              <a:t> Management</a:t>
            </a:r>
            <a:endParaRPr kumimoji="0" lang="en-US" sz="1600" b="0" i="0" u="none" strike="noStrike" kern="0" cap="none" spc="0" normalizeH="0" baseline="0" noProof="0" dirty="0">
              <a:ln>
                <a:noFill/>
              </a:ln>
              <a:solidFill>
                <a:schemeClr val="bg1"/>
              </a:solidFill>
              <a:effectLst/>
              <a:uLnTx/>
              <a:uFillTx/>
              <a:cs typeface="Segoe UI Light" panose="020B0502040204020203" pitchFamily="34" charset="0"/>
            </a:endParaRPr>
          </a:p>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cs typeface="Segoe UI Light" panose="020B0502040204020203" pitchFamily="34" charset="0"/>
            </a:endParaRPr>
          </a:p>
        </p:txBody>
      </p:sp>
      <p:sp>
        <p:nvSpPr>
          <p:cNvPr id="16" name="TextBox 15"/>
          <p:cNvSpPr txBox="1"/>
          <p:nvPr/>
        </p:nvSpPr>
        <p:spPr>
          <a:xfrm>
            <a:off x="5289418" y="1876192"/>
            <a:ext cx="2356813" cy="338554"/>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lumMod val="50000"/>
                  </a:schemeClr>
                </a:solidFill>
                <a:effectLst/>
                <a:uLnTx/>
                <a:uFillTx/>
                <a:cs typeface="Segoe UI Light" panose="020B0502040204020203" pitchFamily="34" charset="0"/>
              </a:rPr>
              <a:t>Bot Connector Service</a:t>
            </a:r>
          </a:p>
        </p:txBody>
      </p:sp>
      <p:sp>
        <p:nvSpPr>
          <p:cNvPr id="17" name="TextBox 16"/>
          <p:cNvSpPr txBox="1"/>
          <p:nvPr/>
        </p:nvSpPr>
        <p:spPr>
          <a:xfrm>
            <a:off x="9048156" y="888807"/>
            <a:ext cx="2961067" cy="338554"/>
          </a:xfrm>
          <a:prstGeom prst="rect">
            <a:avLst/>
          </a:prstGeom>
          <a:noFill/>
        </p:spPr>
        <p:txBody>
          <a:bodyPr wrap="non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lumMod val="50000"/>
                  </a:schemeClr>
                </a:solidFill>
                <a:effectLst/>
                <a:uLnTx/>
                <a:uFillTx/>
                <a:cs typeface="Segoe UI Light" panose="020B0502040204020203" pitchFamily="34" charset="0"/>
              </a:rPr>
              <a:t>Conversation Canvas/Channels</a:t>
            </a:r>
          </a:p>
        </p:txBody>
      </p:sp>
      <p:sp>
        <p:nvSpPr>
          <p:cNvPr id="18" name="Rectangle 17"/>
          <p:cNvSpPr/>
          <p:nvPr/>
        </p:nvSpPr>
        <p:spPr>
          <a:xfrm>
            <a:off x="9394295" y="6079098"/>
            <a:ext cx="2113824" cy="365760"/>
          </a:xfrm>
          <a:prstGeom prst="rect">
            <a:avLst/>
          </a:prstGeom>
          <a:solidFill>
            <a:schemeClr val="bg1"/>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a:t>
            </a:r>
          </a:p>
        </p:txBody>
      </p:sp>
      <p:sp>
        <p:nvSpPr>
          <p:cNvPr id="19" name="Rectangle 18"/>
          <p:cNvSpPr/>
          <p:nvPr/>
        </p:nvSpPr>
        <p:spPr>
          <a:xfrm>
            <a:off x="9471778" y="6160465"/>
            <a:ext cx="2113824" cy="365760"/>
          </a:xfrm>
          <a:prstGeom prst="rect">
            <a:avLst/>
          </a:prstGeom>
          <a:solidFill>
            <a:schemeClr val="bg1"/>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a:t>
            </a:r>
          </a:p>
        </p:txBody>
      </p:sp>
      <p:sp>
        <p:nvSpPr>
          <p:cNvPr id="20" name="Rectangle 19"/>
          <p:cNvSpPr/>
          <p:nvPr/>
        </p:nvSpPr>
        <p:spPr>
          <a:xfrm>
            <a:off x="9544268" y="6289673"/>
            <a:ext cx="2113824" cy="365760"/>
          </a:xfrm>
          <a:prstGeom prst="rect">
            <a:avLst/>
          </a:prstGeom>
          <a:solidFill>
            <a:schemeClr val="bg1"/>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a:t>
            </a:r>
          </a:p>
        </p:txBody>
      </p:sp>
      <p:cxnSp>
        <p:nvCxnSpPr>
          <p:cNvPr id="21" name="Straight Arrow Connector 20"/>
          <p:cNvCxnSpPr/>
          <p:nvPr/>
        </p:nvCxnSpPr>
        <p:spPr>
          <a:xfrm>
            <a:off x="6674988" y="3835127"/>
            <a:ext cx="0" cy="829044"/>
          </a:xfrm>
          <a:prstGeom prst="straightConnector1">
            <a:avLst/>
          </a:prstGeom>
          <a:ln w="349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cxnSpLocks/>
          </p:cNvCxnSpPr>
          <p:nvPr/>
        </p:nvCxnSpPr>
        <p:spPr>
          <a:xfrm>
            <a:off x="2880860" y="3740128"/>
            <a:ext cx="1145398" cy="1218046"/>
          </a:xfrm>
          <a:prstGeom prst="straightConnector1">
            <a:avLst/>
          </a:prstGeom>
          <a:ln w="349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2758538" y="3347421"/>
            <a:ext cx="1254461" cy="0"/>
          </a:xfrm>
          <a:prstGeom prst="straightConnector1">
            <a:avLst/>
          </a:prstGeom>
          <a:ln w="3492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3" idx="2"/>
          </p:cNvCxnSpPr>
          <p:nvPr/>
        </p:nvCxnSpPr>
        <p:spPr>
          <a:xfrm>
            <a:off x="1719934" y="3938715"/>
            <a:ext cx="0" cy="1092972"/>
          </a:xfrm>
          <a:prstGeom prst="straightConnector1">
            <a:avLst/>
          </a:prstGeom>
          <a:ln w="3492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Flowchart: Process 8"/>
          <p:cNvSpPr/>
          <p:nvPr/>
        </p:nvSpPr>
        <p:spPr bwMode="auto">
          <a:xfrm>
            <a:off x="641275" y="5040948"/>
            <a:ext cx="2667298" cy="1614484"/>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Other services, APIs,</a:t>
            </a:r>
          </a:p>
          <a:p>
            <a:pPr marL="0" marR="0" lvl="0" indent="0" algn="ctr" defTabSz="913511"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Databases, Azure Machine Learning, Azure Search, </a:t>
            </a:r>
            <a:r>
              <a:rPr kumimoji="0" lang="en-US" sz="1800" b="0" i="0" u="none" strike="noStrike" kern="0" cap="none" spc="0" normalizeH="0" baseline="0" noProof="0" dirty="0" err="1">
                <a:ln>
                  <a:noFill/>
                </a:ln>
                <a:solidFill>
                  <a:schemeClr val="bg1"/>
                </a:solidFill>
                <a:effectLst/>
                <a:uLnTx/>
                <a:uFillTx/>
                <a:latin typeface="+mj-lt"/>
                <a:ea typeface="Segoe UI" pitchFamily="34" charset="0"/>
                <a:cs typeface="Segoe UI" pitchFamily="34" charset="0"/>
              </a:rPr>
              <a:t>etc</a:t>
            </a:r>
            <a:r>
              <a:rPr kumimoji="0" lang="is-I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a:t>
            </a:r>
            <a:endPar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endParaRPr>
          </a:p>
        </p:txBody>
      </p:sp>
      <p:sp>
        <p:nvSpPr>
          <p:cNvPr id="27" name="TextBox 26"/>
          <p:cNvSpPr txBox="1"/>
          <p:nvPr/>
        </p:nvSpPr>
        <p:spPr>
          <a:xfrm>
            <a:off x="2803710" y="3361644"/>
            <a:ext cx="1770339" cy="276999"/>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tx1">
                    <a:lumMod val="50000"/>
                  </a:schemeClr>
                </a:solidFill>
                <a:effectLst/>
                <a:uLnTx/>
                <a:uFillTx/>
                <a:cs typeface="Segoe UI Light" panose="020B0502040204020203" pitchFamily="34" charset="0"/>
              </a:rPr>
              <a:t>API, SDK calls</a:t>
            </a:r>
          </a:p>
        </p:txBody>
      </p:sp>
      <p:cxnSp>
        <p:nvCxnSpPr>
          <p:cNvPr id="28" name="Straight Arrow Connector 27"/>
          <p:cNvCxnSpPr/>
          <p:nvPr/>
        </p:nvCxnSpPr>
        <p:spPr>
          <a:xfrm flipV="1">
            <a:off x="8989739" y="1823886"/>
            <a:ext cx="308195" cy="6105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8989739" y="2748365"/>
            <a:ext cx="349017" cy="8572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9008302" y="3171866"/>
            <a:ext cx="301943" cy="36732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8982903" y="3588102"/>
            <a:ext cx="355853" cy="131196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9394295" y="1403129"/>
            <a:ext cx="2116963" cy="367090"/>
            <a:chOff x="9146658" y="1243275"/>
            <a:chExt cx="2116963" cy="367090"/>
          </a:xfrm>
          <a:solidFill>
            <a:schemeClr val="bg1"/>
          </a:solidFill>
        </p:grpSpPr>
        <p:sp>
          <p:nvSpPr>
            <p:cNvPr id="33" name="Rectangle 32"/>
            <p:cNvSpPr/>
            <p:nvPr/>
          </p:nvSpPr>
          <p:spPr>
            <a:xfrm>
              <a:off x="9149797" y="1243275"/>
              <a:ext cx="2113824" cy="365760"/>
            </a:xfrm>
            <a:prstGeom prst="rect">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Web Chat</a:t>
              </a:r>
            </a:p>
          </p:txBody>
        </p:sp>
        <p:pic>
          <p:nvPicPr>
            <p:cNvPr id="34" name="Picture 33"/>
            <p:cNvPicPr>
              <a:picLocks noChangeAspect="1"/>
            </p:cNvPicPr>
            <p:nvPr/>
          </p:nvPicPr>
          <p:blipFill>
            <a:blip r:embed="rId2"/>
            <a:stretch>
              <a:fillRect/>
            </a:stretch>
          </p:blipFill>
          <p:spPr>
            <a:xfrm>
              <a:off x="9146658" y="1244605"/>
              <a:ext cx="365760" cy="365760"/>
            </a:xfrm>
            <a:prstGeom prst="rect">
              <a:avLst/>
            </a:prstGeom>
            <a:grpFill/>
            <a:ln>
              <a:noFill/>
            </a:ln>
          </p:spPr>
        </p:pic>
      </p:grpSp>
      <p:grpSp>
        <p:nvGrpSpPr>
          <p:cNvPr id="35" name="Group 34"/>
          <p:cNvGrpSpPr/>
          <p:nvPr/>
        </p:nvGrpSpPr>
        <p:grpSpPr>
          <a:xfrm>
            <a:off x="9394295" y="5611904"/>
            <a:ext cx="2113824" cy="365941"/>
            <a:chOff x="9151129" y="5503401"/>
            <a:chExt cx="2113824" cy="365941"/>
          </a:xfrm>
          <a:solidFill>
            <a:schemeClr val="bg1"/>
          </a:solidFill>
        </p:grpSpPr>
        <p:sp>
          <p:nvSpPr>
            <p:cNvPr id="36" name="Rectangle 35"/>
            <p:cNvSpPr/>
            <p:nvPr/>
          </p:nvSpPr>
          <p:spPr>
            <a:xfrm>
              <a:off x="9151129" y="5503582"/>
              <a:ext cx="2113824" cy="365760"/>
            </a:xfrm>
            <a:prstGeom prst="rect">
              <a:avLst/>
            </a:prstGeom>
            <a:grp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Direct Line…</a:t>
              </a:r>
            </a:p>
          </p:txBody>
        </p:sp>
        <p:pic>
          <p:nvPicPr>
            <p:cNvPr id="37" name="Picture 36"/>
            <p:cNvPicPr>
              <a:picLocks noChangeAspect="1"/>
            </p:cNvPicPr>
            <p:nvPr/>
          </p:nvPicPr>
          <p:blipFill>
            <a:blip r:embed="rId2"/>
            <a:stretch>
              <a:fillRect/>
            </a:stretch>
          </p:blipFill>
          <p:spPr>
            <a:xfrm>
              <a:off x="9151809" y="5503401"/>
              <a:ext cx="365760" cy="365760"/>
            </a:xfrm>
            <a:prstGeom prst="rect">
              <a:avLst/>
            </a:prstGeom>
            <a:grpFill/>
          </p:spPr>
        </p:pic>
      </p:grpSp>
      <p:grpSp>
        <p:nvGrpSpPr>
          <p:cNvPr id="38" name="Group 37"/>
          <p:cNvGrpSpPr/>
          <p:nvPr/>
        </p:nvGrpSpPr>
        <p:grpSpPr>
          <a:xfrm>
            <a:off x="9394295" y="1871470"/>
            <a:ext cx="2113824" cy="365760"/>
            <a:chOff x="9145084" y="1800597"/>
            <a:chExt cx="2113824" cy="365760"/>
          </a:xfrm>
          <a:solidFill>
            <a:schemeClr val="bg1"/>
          </a:solidFill>
        </p:grpSpPr>
        <p:sp>
          <p:nvSpPr>
            <p:cNvPr id="39" name="Rectangle 38"/>
            <p:cNvSpPr/>
            <p:nvPr/>
          </p:nvSpPr>
          <p:spPr>
            <a:xfrm>
              <a:off x="9145084" y="1800597"/>
              <a:ext cx="2113824" cy="365760"/>
            </a:xfrm>
            <a:prstGeom prst="rect">
              <a:avLst/>
            </a:prstGeom>
            <a:grp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Email</a:t>
              </a:r>
            </a:p>
          </p:txBody>
        </p:sp>
        <p:pic>
          <p:nvPicPr>
            <p:cNvPr id="40" name="Picture 39"/>
            <p:cNvPicPr>
              <a:picLocks noChangeAspect="1"/>
            </p:cNvPicPr>
            <p:nvPr/>
          </p:nvPicPr>
          <p:blipFill>
            <a:blip r:embed="rId3"/>
            <a:stretch>
              <a:fillRect/>
            </a:stretch>
          </p:blipFill>
          <p:spPr>
            <a:xfrm>
              <a:off x="9145084" y="1800597"/>
              <a:ext cx="365760" cy="365760"/>
            </a:xfrm>
            <a:prstGeom prst="rect">
              <a:avLst/>
            </a:prstGeom>
            <a:grpFill/>
          </p:spPr>
        </p:pic>
      </p:grpSp>
      <p:grpSp>
        <p:nvGrpSpPr>
          <p:cNvPr id="41" name="Group 40"/>
          <p:cNvGrpSpPr/>
          <p:nvPr/>
        </p:nvGrpSpPr>
        <p:grpSpPr>
          <a:xfrm>
            <a:off x="9394295" y="2338481"/>
            <a:ext cx="2113824" cy="366374"/>
            <a:chOff x="9136040" y="2257257"/>
            <a:chExt cx="2113824" cy="366374"/>
          </a:xfrm>
          <a:solidFill>
            <a:schemeClr val="bg1"/>
          </a:solidFill>
        </p:grpSpPr>
        <p:sp>
          <p:nvSpPr>
            <p:cNvPr id="42" name="Rectangle 41"/>
            <p:cNvSpPr/>
            <p:nvPr/>
          </p:nvSpPr>
          <p:spPr>
            <a:xfrm>
              <a:off x="9136040" y="2257257"/>
              <a:ext cx="2113824" cy="365760"/>
            </a:xfrm>
            <a:prstGeom prst="rect">
              <a:avLst/>
            </a:prstGeom>
            <a:grp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Facebook</a:t>
              </a:r>
            </a:p>
          </p:txBody>
        </p:sp>
        <p:pic>
          <p:nvPicPr>
            <p:cNvPr id="43" name="Picture 42"/>
            <p:cNvPicPr>
              <a:picLocks noChangeAspect="1"/>
            </p:cNvPicPr>
            <p:nvPr/>
          </p:nvPicPr>
          <p:blipFill>
            <a:blip r:embed="rId4"/>
            <a:stretch>
              <a:fillRect/>
            </a:stretch>
          </p:blipFill>
          <p:spPr>
            <a:xfrm>
              <a:off x="9136040" y="2257871"/>
              <a:ext cx="365760" cy="365760"/>
            </a:xfrm>
            <a:prstGeom prst="rect">
              <a:avLst/>
            </a:prstGeom>
            <a:grpFill/>
          </p:spPr>
        </p:pic>
      </p:grpSp>
      <p:grpSp>
        <p:nvGrpSpPr>
          <p:cNvPr id="44" name="Group 43"/>
          <p:cNvGrpSpPr/>
          <p:nvPr/>
        </p:nvGrpSpPr>
        <p:grpSpPr>
          <a:xfrm>
            <a:off x="9394295" y="2806106"/>
            <a:ext cx="2113824" cy="365760"/>
            <a:chOff x="9172072" y="2722128"/>
            <a:chExt cx="2113824" cy="365760"/>
          </a:xfrm>
          <a:solidFill>
            <a:schemeClr val="bg1"/>
          </a:solidFill>
        </p:grpSpPr>
        <p:sp>
          <p:nvSpPr>
            <p:cNvPr id="45" name="Rectangle 44"/>
            <p:cNvSpPr/>
            <p:nvPr/>
          </p:nvSpPr>
          <p:spPr>
            <a:xfrm>
              <a:off x="9172072" y="2722128"/>
              <a:ext cx="2113824" cy="365760"/>
            </a:xfrm>
            <a:prstGeom prst="rect">
              <a:avLst/>
            </a:prstGeom>
            <a:grp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chemeClr val="tx1"/>
                  </a:solidFill>
                  <a:effectLst/>
                  <a:uLnTx/>
                  <a:uFillTx/>
                  <a:cs typeface="Segoe UI Light" panose="020B0502040204020203" pitchFamily="34" charset="0"/>
                </a:rPr>
                <a:t>GroupMe</a:t>
              </a:r>
              <a:endParaRPr kumimoji="0" lang="en-US" sz="1800" b="0" i="0" u="none" strike="noStrike" kern="0" cap="none" spc="0" normalizeH="0" baseline="0" noProof="0" dirty="0">
                <a:ln>
                  <a:noFill/>
                </a:ln>
                <a:solidFill>
                  <a:schemeClr val="tx1"/>
                </a:solidFill>
                <a:effectLst/>
                <a:uLnTx/>
                <a:uFillTx/>
                <a:cs typeface="Segoe UI Light" panose="020B0502040204020203" pitchFamily="34" charset="0"/>
              </a:endParaRPr>
            </a:p>
          </p:txBody>
        </p:sp>
        <p:pic>
          <p:nvPicPr>
            <p:cNvPr id="46" name="Picture 45"/>
            <p:cNvPicPr>
              <a:picLocks noChangeAspect="1"/>
            </p:cNvPicPr>
            <p:nvPr/>
          </p:nvPicPr>
          <p:blipFill>
            <a:blip r:embed="rId5"/>
            <a:stretch>
              <a:fillRect/>
            </a:stretch>
          </p:blipFill>
          <p:spPr>
            <a:xfrm>
              <a:off x="9172072" y="2722128"/>
              <a:ext cx="365760" cy="365760"/>
            </a:xfrm>
            <a:prstGeom prst="rect">
              <a:avLst/>
            </a:prstGeom>
            <a:grpFill/>
          </p:spPr>
        </p:pic>
      </p:grpSp>
      <p:grpSp>
        <p:nvGrpSpPr>
          <p:cNvPr id="47" name="Group 46"/>
          <p:cNvGrpSpPr/>
          <p:nvPr/>
        </p:nvGrpSpPr>
        <p:grpSpPr>
          <a:xfrm>
            <a:off x="9394295" y="3273117"/>
            <a:ext cx="2115134" cy="365760"/>
            <a:chOff x="9170762" y="3168308"/>
            <a:chExt cx="2115134" cy="365760"/>
          </a:xfrm>
          <a:solidFill>
            <a:schemeClr val="bg1"/>
          </a:solidFill>
        </p:grpSpPr>
        <p:sp>
          <p:nvSpPr>
            <p:cNvPr id="48" name="Rectangle 47"/>
            <p:cNvSpPr/>
            <p:nvPr/>
          </p:nvSpPr>
          <p:spPr>
            <a:xfrm>
              <a:off x="9172072" y="3168308"/>
              <a:ext cx="2113824" cy="365760"/>
            </a:xfrm>
            <a:prstGeom prst="rect">
              <a:avLst/>
            </a:prstGeom>
            <a:grp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chemeClr val="tx1"/>
                  </a:solidFill>
                  <a:effectLst/>
                  <a:uLnTx/>
                  <a:uFillTx/>
                  <a:cs typeface="Segoe UI Light" panose="020B0502040204020203" pitchFamily="34" charset="0"/>
                </a:rPr>
                <a:t>Kik</a:t>
              </a:r>
              <a:endParaRPr kumimoji="0" lang="en-US" sz="1800" b="0" i="0" u="none" strike="noStrike" kern="0" cap="none" spc="0" normalizeH="0" baseline="0" noProof="0" dirty="0">
                <a:ln>
                  <a:noFill/>
                </a:ln>
                <a:solidFill>
                  <a:schemeClr val="tx1"/>
                </a:solidFill>
                <a:effectLst/>
                <a:uLnTx/>
                <a:uFillTx/>
                <a:cs typeface="Segoe UI Light" panose="020B0502040204020203" pitchFamily="34" charset="0"/>
              </a:endParaRPr>
            </a:p>
          </p:txBody>
        </p:sp>
        <p:pic>
          <p:nvPicPr>
            <p:cNvPr id="49" name="Picture 48"/>
            <p:cNvPicPr>
              <a:picLocks noChangeAspect="1"/>
            </p:cNvPicPr>
            <p:nvPr/>
          </p:nvPicPr>
          <p:blipFill>
            <a:blip r:embed="rId6"/>
            <a:stretch>
              <a:fillRect/>
            </a:stretch>
          </p:blipFill>
          <p:spPr>
            <a:xfrm>
              <a:off x="9170762" y="3168308"/>
              <a:ext cx="365760" cy="365760"/>
            </a:xfrm>
            <a:prstGeom prst="rect">
              <a:avLst/>
            </a:prstGeom>
            <a:grpFill/>
          </p:spPr>
        </p:pic>
      </p:grpSp>
      <p:grpSp>
        <p:nvGrpSpPr>
          <p:cNvPr id="50" name="Group 49"/>
          <p:cNvGrpSpPr/>
          <p:nvPr/>
        </p:nvGrpSpPr>
        <p:grpSpPr>
          <a:xfrm>
            <a:off x="9394295" y="3740128"/>
            <a:ext cx="2113824" cy="366272"/>
            <a:chOff x="9151808" y="3646179"/>
            <a:chExt cx="2113824" cy="366272"/>
          </a:xfrm>
          <a:solidFill>
            <a:schemeClr val="bg1"/>
          </a:solidFill>
        </p:grpSpPr>
        <p:sp>
          <p:nvSpPr>
            <p:cNvPr id="51" name="Rectangle 50"/>
            <p:cNvSpPr/>
            <p:nvPr/>
          </p:nvSpPr>
          <p:spPr>
            <a:xfrm>
              <a:off x="9151808" y="3646691"/>
              <a:ext cx="2113824" cy="365760"/>
            </a:xfrm>
            <a:prstGeom prst="rect">
              <a:avLst/>
            </a:prstGeom>
            <a:grp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Skype</a:t>
              </a:r>
            </a:p>
          </p:txBody>
        </p:sp>
        <p:pic>
          <p:nvPicPr>
            <p:cNvPr id="52" name="Picture 51"/>
            <p:cNvPicPr>
              <a:picLocks noChangeAspect="1"/>
            </p:cNvPicPr>
            <p:nvPr/>
          </p:nvPicPr>
          <p:blipFill>
            <a:blip r:embed="rId7"/>
            <a:stretch>
              <a:fillRect/>
            </a:stretch>
          </p:blipFill>
          <p:spPr>
            <a:xfrm>
              <a:off x="9151808" y="3646179"/>
              <a:ext cx="365760" cy="365760"/>
            </a:xfrm>
            <a:prstGeom prst="rect">
              <a:avLst/>
            </a:prstGeom>
            <a:grpFill/>
          </p:spPr>
        </p:pic>
      </p:grpSp>
      <p:grpSp>
        <p:nvGrpSpPr>
          <p:cNvPr id="53" name="Group 52"/>
          <p:cNvGrpSpPr/>
          <p:nvPr/>
        </p:nvGrpSpPr>
        <p:grpSpPr>
          <a:xfrm>
            <a:off x="9394295" y="4207651"/>
            <a:ext cx="2113824" cy="365760"/>
            <a:chOff x="9150497" y="4108418"/>
            <a:chExt cx="2113824" cy="365760"/>
          </a:xfrm>
          <a:solidFill>
            <a:schemeClr val="bg1"/>
          </a:solidFill>
        </p:grpSpPr>
        <p:sp>
          <p:nvSpPr>
            <p:cNvPr id="54" name="Rectangle 53"/>
            <p:cNvSpPr/>
            <p:nvPr/>
          </p:nvSpPr>
          <p:spPr>
            <a:xfrm>
              <a:off x="9150497" y="4108418"/>
              <a:ext cx="2113824" cy="365760"/>
            </a:xfrm>
            <a:prstGeom prst="rect">
              <a:avLst/>
            </a:prstGeom>
            <a:grp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Slack</a:t>
              </a:r>
            </a:p>
          </p:txBody>
        </p:sp>
        <p:pic>
          <p:nvPicPr>
            <p:cNvPr id="55" name="Picture 54"/>
            <p:cNvPicPr>
              <a:picLocks noChangeAspect="1"/>
            </p:cNvPicPr>
            <p:nvPr/>
          </p:nvPicPr>
          <p:blipFill>
            <a:blip r:embed="rId8"/>
            <a:stretch>
              <a:fillRect/>
            </a:stretch>
          </p:blipFill>
          <p:spPr>
            <a:xfrm>
              <a:off x="9151808" y="4108418"/>
              <a:ext cx="365760" cy="365760"/>
            </a:xfrm>
            <a:prstGeom prst="rect">
              <a:avLst/>
            </a:prstGeom>
            <a:grpFill/>
          </p:spPr>
        </p:pic>
      </p:grpSp>
      <p:grpSp>
        <p:nvGrpSpPr>
          <p:cNvPr id="56" name="Group 55"/>
          <p:cNvGrpSpPr/>
          <p:nvPr/>
        </p:nvGrpSpPr>
        <p:grpSpPr>
          <a:xfrm>
            <a:off x="9394295" y="4674662"/>
            <a:ext cx="2113824" cy="366332"/>
            <a:chOff x="9165609" y="4567677"/>
            <a:chExt cx="2113824" cy="366332"/>
          </a:xfrm>
          <a:solidFill>
            <a:schemeClr val="bg1"/>
          </a:solidFill>
        </p:grpSpPr>
        <p:sp>
          <p:nvSpPr>
            <p:cNvPr id="57" name="Rectangle 56"/>
            <p:cNvSpPr/>
            <p:nvPr/>
          </p:nvSpPr>
          <p:spPr>
            <a:xfrm>
              <a:off x="9165609" y="4568249"/>
              <a:ext cx="2113824" cy="365760"/>
            </a:xfrm>
            <a:prstGeom prst="rect">
              <a:avLst/>
            </a:prstGeom>
            <a:grp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Telegram</a:t>
              </a:r>
            </a:p>
          </p:txBody>
        </p:sp>
        <p:pic>
          <p:nvPicPr>
            <p:cNvPr id="58" name="Picture 57"/>
            <p:cNvPicPr>
              <a:picLocks noChangeAspect="1"/>
            </p:cNvPicPr>
            <p:nvPr/>
          </p:nvPicPr>
          <p:blipFill>
            <a:blip r:embed="rId9"/>
            <a:stretch>
              <a:fillRect/>
            </a:stretch>
          </p:blipFill>
          <p:spPr>
            <a:xfrm>
              <a:off x="9168897" y="4567677"/>
              <a:ext cx="365760" cy="365760"/>
            </a:xfrm>
            <a:prstGeom prst="rect">
              <a:avLst/>
            </a:prstGeom>
            <a:grpFill/>
          </p:spPr>
        </p:pic>
      </p:grpSp>
      <p:grpSp>
        <p:nvGrpSpPr>
          <p:cNvPr id="59" name="Group 58"/>
          <p:cNvGrpSpPr/>
          <p:nvPr/>
        </p:nvGrpSpPr>
        <p:grpSpPr>
          <a:xfrm>
            <a:off x="9394295" y="5142245"/>
            <a:ext cx="2113824" cy="368408"/>
            <a:chOff x="9147045" y="5033145"/>
            <a:chExt cx="2113824" cy="368408"/>
          </a:xfrm>
          <a:solidFill>
            <a:schemeClr val="bg1"/>
          </a:solidFill>
        </p:grpSpPr>
        <p:sp>
          <p:nvSpPr>
            <p:cNvPr id="60" name="Rectangle 59"/>
            <p:cNvSpPr/>
            <p:nvPr/>
          </p:nvSpPr>
          <p:spPr>
            <a:xfrm>
              <a:off x="9147045" y="5033145"/>
              <a:ext cx="2113824" cy="365760"/>
            </a:xfrm>
            <a:prstGeom prst="rect">
              <a:avLst/>
            </a:prstGeom>
            <a:grp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chemeClr val="tx1"/>
                  </a:solidFill>
                  <a:effectLst/>
                  <a:uLnTx/>
                  <a:uFillTx/>
                  <a:cs typeface="Segoe UI Light" panose="020B0502040204020203" pitchFamily="34" charset="0"/>
                </a:rPr>
                <a:t>Twilio</a:t>
              </a: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 (SMS)</a:t>
              </a:r>
            </a:p>
          </p:txBody>
        </p:sp>
        <p:pic>
          <p:nvPicPr>
            <p:cNvPr id="61" name="Picture 60"/>
            <p:cNvPicPr>
              <a:picLocks noChangeAspect="1"/>
            </p:cNvPicPr>
            <p:nvPr/>
          </p:nvPicPr>
          <p:blipFill>
            <a:blip r:embed="rId10"/>
            <a:stretch>
              <a:fillRect/>
            </a:stretch>
          </p:blipFill>
          <p:spPr>
            <a:xfrm>
              <a:off x="9148217" y="5035793"/>
              <a:ext cx="365760" cy="365760"/>
            </a:xfrm>
            <a:prstGeom prst="rect">
              <a:avLst/>
            </a:prstGeom>
            <a:grpFill/>
          </p:spPr>
        </p:pic>
      </p:grpSp>
      <p:sp>
        <p:nvSpPr>
          <p:cNvPr id="62" name="Title 1"/>
          <p:cNvSpPr txBox="1">
            <a:spLocks/>
          </p:cNvSpPr>
          <p:nvPr/>
        </p:nvSpPr>
        <p:spPr>
          <a:xfrm>
            <a:off x="-3849" y="220662"/>
            <a:ext cx="7071359"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tx1">
                    <a:lumMod val="50000"/>
                  </a:schemeClr>
                </a:solidFill>
                <a:effectLst/>
                <a:uLnTx/>
                <a:uFillTx/>
                <a:latin typeface="Segoe UI Light"/>
                <a:ea typeface="+mn-ea"/>
                <a:cs typeface="Segoe UI" pitchFamily="34" charset="0"/>
              </a:rPr>
              <a:t>An x-ray of a typical bot</a:t>
            </a:r>
          </a:p>
        </p:txBody>
      </p:sp>
      <p:sp>
        <p:nvSpPr>
          <p:cNvPr id="63" name="Rectangle 62"/>
          <p:cNvSpPr/>
          <p:nvPr/>
        </p:nvSpPr>
        <p:spPr>
          <a:xfrm>
            <a:off x="644855" y="3944827"/>
            <a:ext cx="2138191" cy="685629"/>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pt-BR" sz="1800" b="0" i="0" u="none" strike="noStrike" kern="0" cap="none" spc="0" normalizeH="0" baseline="0" noProof="0" dirty="0">
                <a:ln>
                  <a:noFill/>
                </a:ln>
                <a:solidFill>
                  <a:schemeClr val="bg1"/>
                </a:solidFill>
                <a:effectLst/>
                <a:uLnTx/>
                <a:uFillTx/>
                <a:cs typeface="Segoe UI Light" panose="020B0502040204020203" pitchFamily="34" charset="0"/>
              </a:rPr>
              <a:t>Bot Builder SDK</a:t>
            </a:r>
            <a:endParaRPr kumimoji="0" lang="en-US" sz="1800" b="0" i="0" u="none" strike="noStrike" kern="0" cap="none" spc="0" normalizeH="0" baseline="0" noProof="0" dirty="0">
              <a:ln>
                <a:noFill/>
              </a:ln>
              <a:solidFill>
                <a:schemeClr val="bg1"/>
              </a:solidFill>
              <a:effectLst/>
              <a:uLnTx/>
              <a:uFillTx/>
              <a:cs typeface="Segoe UI Light" panose="020B0502040204020203" pitchFamily="34" charset="0"/>
            </a:endParaRPr>
          </a:p>
        </p:txBody>
      </p:sp>
      <p:cxnSp>
        <p:nvCxnSpPr>
          <p:cNvPr id="65" name="Straight Arrow Connector 64"/>
          <p:cNvCxnSpPr>
            <a:cxnSpLocks/>
          </p:cNvCxnSpPr>
          <p:nvPr/>
        </p:nvCxnSpPr>
        <p:spPr>
          <a:xfrm flipH="1">
            <a:off x="1715967" y="2122795"/>
            <a:ext cx="768470" cy="789975"/>
          </a:xfrm>
          <a:prstGeom prst="straightConnector1">
            <a:avLst/>
          </a:prstGeom>
          <a:ln w="28575">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1265237" y="1516062"/>
            <a:ext cx="3146695" cy="627864"/>
          </a:xfrm>
          <a:prstGeom prst="rect">
            <a:avLst/>
          </a:prstGeom>
          <a:noFill/>
        </p:spPr>
        <p:txBody>
          <a:bodyPr wrap="none" lIns="182880" tIns="146304" rIns="182880" bIns="146304" rtlCol="0">
            <a:spAutoFit/>
          </a:bodyPr>
          <a:lstStyle/>
          <a:p>
            <a:pPr>
              <a:lnSpc>
                <a:spcPct val="90000"/>
              </a:lnSpc>
              <a:spcAft>
                <a:spcPts val="600"/>
              </a:spcAft>
            </a:pPr>
            <a:r>
              <a:rPr lang="pt-BR" sz="2400" dirty="0">
                <a:solidFill>
                  <a:srgbClr val="FF0000"/>
                </a:solidFill>
              </a:rPr>
              <a:t>Your code goes here</a:t>
            </a:r>
            <a:endParaRPr lang="en-US" sz="2400" dirty="0" err="1">
              <a:solidFill>
                <a:srgbClr val="FF0000"/>
              </a:solidFill>
            </a:endParaRPr>
          </a:p>
        </p:txBody>
      </p:sp>
      <mc:AlternateContent xmlns:mc="http://schemas.openxmlformats.org/markup-compatibility/2006" xmlns:p14="http://schemas.microsoft.com/office/powerpoint/2010/main">
        <mc:Choice Requires="p14">
          <p:contentPart p14:bwMode="auto" r:id="rId11">
            <p14:nvContentPartPr>
              <p14:cNvPr id="2" name="Ink 1"/>
              <p14:cNvContentPartPr/>
              <p14:nvPr/>
            </p14:nvContentPartPr>
            <p14:xfrm>
              <a:off x="-138671" y="3629875"/>
              <a:ext cx="180" cy="180"/>
            </p14:xfrm>
          </p:contentPart>
        </mc:Choice>
        <mc:Fallback xmlns="">
          <p:pic>
            <p:nvPicPr>
              <p:cNvPr id="2" name="Ink 1"/>
              <p:cNvPicPr/>
              <p:nvPr/>
            </p:nvPicPr>
            <p:blipFill/>
            <p:spPr/>
          </p:pic>
        </mc:Fallback>
      </mc:AlternateContent>
      <p:cxnSp>
        <p:nvCxnSpPr>
          <p:cNvPr id="69" name="Straight Arrow Connector 68"/>
          <p:cNvCxnSpPr>
            <a:cxnSpLocks/>
          </p:cNvCxnSpPr>
          <p:nvPr/>
        </p:nvCxnSpPr>
        <p:spPr>
          <a:xfrm>
            <a:off x="2837672" y="3835127"/>
            <a:ext cx="166181" cy="1208877"/>
          </a:xfrm>
          <a:prstGeom prst="straightConnector1">
            <a:avLst/>
          </a:prstGeom>
          <a:ln w="349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06922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427037" y="2468562"/>
            <a:ext cx="2733675" cy="2552700"/>
          </a:xfrm>
          <a:prstGeom prst="rect">
            <a:avLst/>
          </a:prstGeom>
        </p:spPr>
      </p:pic>
      <p:sp>
        <p:nvSpPr>
          <p:cNvPr id="5" name="Rectangle 4"/>
          <p:cNvSpPr/>
          <p:nvPr/>
        </p:nvSpPr>
        <p:spPr bwMode="auto">
          <a:xfrm>
            <a:off x="3965574" y="2525712"/>
            <a:ext cx="4495800" cy="3486150"/>
          </a:xfrm>
          <a:prstGeom prst="rect">
            <a:avLst/>
          </a:prstGeom>
          <a:noFill/>
          <a:ln w="5715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1304637" y="1687512"/>
            <a:ext cx="978473"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User</a:t>
            </a:r>
          </a:p>
        </p:txBody>
      </p:sp>
      <p:sp>
        <p:nvSpPr>
          <p:cNvPr id="7" name="TextBox 6"/>
          <p:cNvSpPr txBox="1"/>
          <p:nvPr/>
        </p:nvSpPr>
        <p:spPr>
          <a:xfrm>
            <a:off x="5474970" y="1687512"/>
            <a:ext cx="147700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Channel</a:t>
            </a:r>
          </a:p>
        </p:txBody>
      </p:sp>
      <p:sp>
        <p:nvSpPr>
          <p:cNvPr id="8" name="TextBox 7"/>
          <p:cNvSpPr txBox="1"/>
          <p:nvPr/>
        </p:nvSpPr>
        <p:spPr>
          <a:xfrm>
            <a:off x="10217575" y="1687194"/>
            <a:ext cx="83099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Bot</a:t>
            </a:r>
          </a:p>
        </p:txBody>
      </p:sp>
      <p:sp>
        <p:nvSpPr>
          <p:cNvPr id="10" name="Title 6"/>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Bot Communication</a:t>
            </a:r>
          </a:p>
        </p:txBody>
      </p:sp>
      <p:pic>
        <p:nvPicPr>
          <p:cNvPr id="11" name="Picture 10"/>
          <p:cNvPicPr>
            <a:picLocks noChangeAspect="1"/>
          </p:cNvPicPr>
          <p:nvPr/>
        </p:nvPicPr>
        <p:blipFill>
          <a:blip r:embed="rId3"/>
          <a:stretch>
            <a:fillRect/>
          </a:stretch>
        </p:blipFill>
        <p:spPr>
          <a:xfrm>
            <a:off x="4221245" y="2687832"/>
            <a:ext cx="897723" cy="897723"/>
          </a:xfrm>
          <a:prstGeom prst="rect">
            <a:avLst/>
          </a:prstGeom>
        </p:spPr>
      </p:pic>
      <p:pic>
        <p:nvPicPr>
          <p:cNvPr id="12" name="Picture 11"/>
          <p:cNvPicPr>
            <a:picLocks noChangeAspect="1"/>
          </p:cNvPicPr>
          <p:nvPr/>
        </p:nvPicPr>
        <p:blipFill>
          <a:blip r:embed="rId4"/>
          <a:stretch>
            <a:fillRect/>
          </a:stretch>
        </p:blipFill>
        <p:spPr>
          <a:xfrm>
            <a:off x="4303335" y="3809252"/>
            <a:ext cx="946278" cy="951009"/>
          </a:xfrm>
          <a:prstGeom prst="rect">
            <a:avLst/>
          </a:prstGeom>
        </p:spPr>
      </p:pic>
      <p:pic>
        <p:nvPicPr>
          <p:cNvPr id="14" name="Picture 13"/>
          <p:cNvPicPr>
            <a:picLocks noChangeAspect="1"/>
          </p:cNvPicPr>
          <p:nvPr/>
        </p:nvPicPr>
        <p:blipFill>
          <a:blip r:embed="rId5"/>
          <a:stretch>
            <a:fillRect/>
          </a:stretch>
        </p:blipFill>
        <p:spPr>
          <a:xfrm>
            <a:off x="6999031" y="3799840"/>
            <a:ext cx="1338263" cy="1141618"/>
          </a:xfrm>
          <a:prstGeom prst="rect">
            <a:avLst/>
          </a:prstGeom>
        </p:spPr>
      </p:pic>
      <p:pic>
        <p:nvPicPr>
          <p:cNvPr id="15" name="Picture 14"/>
          <p:cNvPicPr>
            <a:picLocks noChangeAspect="1"/>
          </p:cNvPicPr>
          <p:nvPr/>
        </p:nvPicPr>
        <p:blipFill>
          <a:blip r:embed="rId6"/>
          <a:stretch>
            <a:fillRect/>
          </a:stretch>
        </p:blipFill>
        <p:spPr>
          <a:xfrm>
            <a:off x="5473207" y="2494956"/>
            <a:ext cx="1428750" cy="1428750"/>
          </a:xfrm>
          <a:prstGeom prst="rect">
            <a:avLst/>
          </a:prstGeom>
        </p:spPr>
      </p:pic>
      <p:pic>
        <p:nvPicPr>
          <p:cNvPr id="17" name="Picture 16"/>
          <p:cNvPicPr>
            <a:picLocks noChangeAspect="1"/>
          </p:cNvPicPr>
          <p:nvPr/>
        </p:nvPicPr>
        <p:blipFill>
          <a:blip r:embed="rId7"/>
          <a:stretch>
            <a:fillRect/>
          </a:stretch>
        </p:blipFill>
        <p:spPr>
          <a:xfrm>
            <a:off x="7168163" y="2714810"/>
            <a:ext cx="1000000" cy="1038095"/>
          </a:xfrm>
          <a:prstGeom prst="rect">
            <a:avLst/>
          </a:prstGeom>
        </p:spPr>
      </p:pic>
      <p:cxnSp>
        <p:nvCxnSpPr>
          <p:cNvPr id="18" name="Straight Connector 17"/>
          <p:cNvCxnSpPr>
            <a:cxnSpLocks/>
          </p:cNvCxnSpPr>
          <p:nvPr/>
        </p:nvCxnSpPr>
        <p:spPr>
          <a:xfrm>
            <a:off x="3238385" y="3850004"/>
            <a:ext cx="736719" cy="6668"/>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3" name="Straight Connector 22"/>
          <p:cNvCxnSpPr>
            <a:cxnSpLocks/>
          </p:cNvCxnSpPr>
          <p:nvPr/>
        </p:nvCxnSpPr>
        <p:spPr>
          <a:xfrm>
            <a:off x="8533299" y="3843336"/>
            <a:ext cx="736719" cy="6668"/>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24" name="Picture 23"/>
          <p:cNvPicPr>
            <a:picLocks noChangeAspect="1"/>
          </p:cNvPicPr>
          <p:nvPr/>
        </p:nvPicPr>
        <p:blipFill>
          <a:blip r:embed="rId8" cstate="hqprint">
            <a:extLst>
              <a:ext uri="{28A0092B-C50C-407E-A947-70E740481C1C}">
                <a14:useLocalDpi xmlns:a14="http://schemas.microsoft.com/office/drawing/2010/main"/>
              </a:ext>
            </a:extLst>
          </a:blip>
          <a:stretch>
            <a:fillRect/>
          </a:stretch>
        </p:blipFill>
        <p:spPr>
          <a:xfrm>
            <a:off x="5641974" y="4039095"/>
            <a:ext cx="1143000" cy="571500"/>
          </a:xfrm>
          <a:prstGeom prst="rect">
            <a:avLst/>
          </a:prstGeom>
        </p:spPr>
      </p:pic>
      <p:pic>
        <p:nvPicPr>
          <p:cNvPr id="2" name="Picture 1"/>
          <p:cNvPicPr>
            <a:picLocks noChangeAspect="1"/>
          </p:cNvPicPr>
          <p:nvPr/>
        </p:nvPicPr>
        <p:blipFill>
          <a:blip r:embed="rId9"/>
          <a:stretch>
            <a:fillRect/>
          </a:stretch>
        </p:blipFill>
        <p:spPr>
          <a:xfrm>
            <a:off x="4103170" y="4913215"/>
            <a:ext cx="713298" cy="722810"/>
          </a:xfrm>
          <a:prstGeom prst="rect">
            <a:avLst/>
          </a:prstGeom>
        </p:spPr>
      </p:pic>
      <p:pic>
        <p:nvPicPr>
          <p:cNvPr id="9" name="Picture 8"/>
          <p:cNvPicPr>
            <a:picLocks noChangeAspect="1"/>
          </p:cNvPicPr>
          <p:nvPr/>
        </p:nvPicPr>
        <p:blipFill>
          <a:blip r:embed="rId10"/>
          <a:stretch>
            <a:fillRect/>
          </a:stretch>
        </p:blipFill>
        <p:spPr>
          <a:xfrm>
            <a:off x="7540337" y="4913215"/>
            <a:ext cx="723905" cy="695330"/>
          </a:xfrm>
          <a:prstGeom prst="rect">
            <a:avLst/>
          </a:prstGeom>
        </p:spPr>
      </p:pic>
      <p:pic>
        <p:nvPicPr>
          <p:cNvPr id="13" name="Picture 12"/>
          <p:cNvPicPr>
            <a:picLocks noChangeAspect="1"/>
          </p:cNvPicPr>
          <p:nvPr/>
        </p:nvPicPr>
        <p:blipFill>
          <a:blip r:embed="rId11"/>
          <a:stretch>
            <a:fillRect/>
          </a:stretch>
        </p:blipFill>
        <p:spPr>
          <a:xfrm>
            <a:off x="4962972" y="4913215"/>
            <a:ext cx="704855" cy="700093"/>
          </a:xfrm>
          <a:prstGeom prst="rect">
            <a:avLst/>
          </a:prstGeom>
        </p:spPr>
      </p:pic>
      <p:pic>
        <p:nvPicPr>
          <p:cNvPr id="16" name="Picture 15"/>
          <p:cNvPicPr>
            <a:picLocks noChangeAspect="1"/>
          </p:cNvPicPr>
          <p:nvPr/>
        </p:nvPicPr>
        <p:blipFill>
          <a:blip r:embed="rId12"/>
          <a:stretch>
            <a:fillRect/>
          </a:stretch>
        </p:blipFill>
        <p:spPr>
          <a:xfrm>
            <a:off x="6614682" y="4913215"/>
            <a:ext cx="764315" cy="710991"/>
          </a:xfrm>
          <a:prstGeom prst="rect">
            <a:avLst/>
          </a:prstGeom>
        </p:spPr>
      </p:pic>
      <p:pic>
        <p:nvPicPr>
          <p:cNvPr id="19" name="Picture 18"/>
          <p:cNvPicPr>
            <a:picLocks noChangeAspect="1"/>
          </p:cNvPicPr>
          <p:nvPr/>
        </p:nvPicPr>
        <p:blipFill>
          <a:blip r:embed="rId13"/>
          <a:stretch>
            <a:fillRect/>
          </a:stretch>
        </p:blipFill>
        <p:spPr>
          <a:xfrm>
            <a:off x="5778797" y="4868862"/>
            <a:ext cx="787090" cy="746097"/>
          </a:xfrm>
          <a:prstGeom prst="rect">
            <a:avLst/>
          </a:prstGeom>
        </p:spPr>
      </p:pic>
      <p:pic>
        <p:nvPicPr>
          <p:cNvPr id="22" name="Picture 21"/>
          <p:cNvPicPr>
            <a:picLocks noChangeAspect="1"/>
          </p:cNvPicPr>
          <p:nvPr/>
        </p:nvPicPr>
        <p:blipFill>
          <a:blip r:embed="rId14"/>
          <a:stretch>
            <a:fillRect/>
          </a:stretch>
        </p:blipFill>
        <p:spPr>
          <a:xfrm>
            <a:off x="9327325" y="2319703"/>
            <a:ext cx="2893087" cy="2701559"/>
          </a:xfrm>
          <a:prstGeom prst="rect">
            <a:avLst/>
          </a:prstGeom>
        </p:spPr>
      </p:pic>
      <p:pic>
        <p:nvPicPr>
          <p:cNvPr id="25" name="Graphic 24"/>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438637" y="4436749"/>
            <a:ext cx="648050" cy="584513"/>
          </a:xfrm>
          <a:prstGeom prst="rect">
            <a:avLst/>
          </a:prstGeom>
        </p:spPr>
      </p:pic>
    </p:spTree>
    <p:extLst>
      <p:ext uri="{BB962C8B-B14F-4D97-AF65-F5344CB8AC3E}">
        <p14:creationId xmlns:p14="http://schemas.microsoft.com/office/powerpoint/2010/main" val="125384802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2052" name="Picture 4" descr="https://d28ukn35zk34qe.cloudfront.net/2016/03/31135420/connector-getstarted-system-diagram.png"/>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0" y="-1"/>
            <a:ext cx="12434711" cy="69945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8734206" y="559496"/>
            <a:ext cx="3406435" cy="5875529"/>
          </a:xfrm>
          <a:prstGeom prst="rect">
            <a:avLst/>
          </a:prstGeom>
        </p:spPr>
      </p:pic>
      <p:pic>
        <p:nvPicPr>
          <p:cNvPr id="4" name="Picture 3"/>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8684325" y="373062"/>
            <a:ext cx="3506196" cy="6514219"/>
          </a:xfrm>
          <a:prstGeom prst="rect">
            <a:avLst/>
          </a:prstGeom>
        </p:spPr>
      </p:pic>
    </p:spTree>
    <p:extLst>
      <p:ext uri="{BB962C8B-B14F-4D97-AF65-F5344CB8AC3E}">
        <p14:creationId xmlns:p14="http://schemas.microsoft.com/office/powerpoint/2010/main" val="400494944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2243320" y="558329"/>
            <a:ext cx="7949834" cy="942018"/>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lang="en-US" sz="5400" kern="0" dirty="0">
                <a:solidFill>
                  <a:srgbClr val="0078D7"/>
                </a:solidFill>
                <a:latin typeface="Segoe UI Light"/>
              </a:rPr>
              <a:t>Today’s Agenda</a:t>
            </a:r>
            <a:endParaRPr kumimoji="0" lang="en-US" sz="5400" b="0" i="0" u="none" strike="noStrike" kern="0" cap="none" spc="0" normalizeH="0" baseline="0" noProof="0" dirty="0">
              <a:ln>
                <a:noFill/>
              </a:ln>
              <a:solidFill>
                <a:srgbClr val="0078D7"/>
              </a:solidFill>
              <a:effectLst/>
              <a:uLnTx/>
              <a:uFillTx/>
              <a:latin typeface="Segoe UI Light"/>
              <a:ea typeface="+mn-ea"/>
              <a:cs typeface="+mn-cs"/>
            </a:endParaRPr>
          </a:p>
        </p:txBody>
      </p:sp>
      <p:grpSp>
        <p:nvGrpSpPr>
          <p:cNvPr id="24" name="Group 23"/>
          <p:cNvGrpSpPr/>
          <p:nvPr/>
        </p:nvGrpSpPr>
        <p:grpSpPr>
          <a:xfrm>
            <a:off x="3092177" y="1632080"/>
            <a:ext cx="6252120" cy="426308"/>
            <a:chOff x="2142068" y="1582268"/>
            <a:chExt cx="7713131" cy="525931"/>
          </a:xfrm>
        </p:grpSpPr>
        <p:pic>
          <p:nvPicPr>
            <p:cNvPr id="13" name="Picture 12"/>
            <p:cNvPicPr>
              <a:picLocks noChangeAspect="1"/>
            </p:cNvPicPr>
            <p:nvPr/>
          </p:nvPicPr>
          <p:blipFill rotWithShape="1">
            <a:blip r:embed="rId3"/>
            <a:srcRect l="43978" t="11720" r="41918" b="72806"/>
            <a:stretch/>
          </p:blipFill>
          <p:spPr>
            <a:xfrm>
              <a:off x="2142068" y="1602588"/>
              <a:ext cx="505611" cy="505611"/>
            </a:xfrm>
            <a:prstGeom prst="rect">
              <a:avLst/>
            </a:prstGeom>
          </p:spPr>
        </p:pic>
        <p:pic>
          <p:nvPicPr>
            <p:cNvPr id="15" name="Picture 14"/>
            <p:cNvPicPr>
              <a:picLocks noChangeAspect="1"/>
            </p:cNvPicPr>
            <p:nvPr/>
          </p:nvPicPr>
          <p:blipFill rotWithShape="1">
            <a:blip r:embed="rId3"/>
            <a:srcRect l="43814" t="41409" r="42082" b="43117"/>
            <a:stretch/>
          </p:blipFill>
          <p:spPr>
            <a:xfrm>
              <a:off x="3337680" y="1602588"/>
              <a:ext cx="505611" cy="505611"/>
            </a:xfrm>
            <a:prstGeom prst="rect">
              <a:avLst/>
            </a:prstGeom>
          </p:spPr>
        </p:pic>
        <p:pic>
          <p:nvPicPr>
            <p:cNvPr id="16" name="Picture 15"/>
            <p:cNvPicPr>
              <a:picLocks noChangeAspect="1"/>
            </p:cNvPicPr>
            <p:nvPr/>
          </p:nvPicPr>
          <p:blipFill rotWithShape="1">
            <a:blip r:embed="rId3"/>
            <a:srcRect l="70054" t="41409" r="14005" b="43117"/>
            <a:stretch/>
          </p:blipFill>
          <p:spPr>
            <a:xfrm>
              <a:off x="4397826" y="1595121"/>
              <a:ext cx="562006" cy="497252"/>
            </a:xfrm>
            <a:prstGeom prst="rect">
              <a:avLst/>
            </a:prstGeom>
          </p:spPr>
        </p:pic>
        <p:pic>
          <p:nvPicPr>
            <p:cNvPr id="17" name="Picture 16"/>
            <p:cNvPicPr>
              <a:picLocks noChangeAspect="1"/>
            </p:cNvPicPr>
            <p:nvPr/>
          </p:nvPicPr>
          <p:blipFill rotWithShape="1">
            <a:blip r:embed="rId3"/>
            <a:srcRect l="70972" t="71277" r="14924" b="13249"/>
            <a:stretch/>
          </p:blipFill>
          <p:spPr>
            <a:xfrm>
              <a:off x="5514367" y="1602588"/>
              <a:ext cx="505611" cy="505611"/>
            </a:xfrm>
            <a:prstGeom prst="rect">
              <a:avLst/>
            </a:prstGeom>
          </p:spPr>
        </p:pic>
        <p:pic>
          <p:nvPicPr>
            <p:cNvPr id="18" name="Picture 17"/>
            <p:cNvPicPr>
              <a:picLocks noChangeAspect="1"/>
            </p:cNvPicPr>
            <p:nvPr/>
          </p:nvPicPr>
          <p:blipFill rotWithShape="1">
            <a:blip r:embed="rId3"/>
            <a:srcRect l="16510" t="41408" r="69386" b="43118"/>
            <a:stretch/>
          </p:blipFill>
          <p:spPr>
            <a:xfrm>
              <a:off x="6599913" y="1602588"/>
              <a:ext cx="472673" cy="472673"/>
            </a:xfrm>
            <a:prstGeom prst="rect">
              <a:avLst/>
            </a:prstGeom>
          </p:spPr>
        </p:pic>
        <p:pic>
          <p:nvPicPr>
            <p:cNvPr id="19" name="Picture 18"/>
            <p:cNvPicPr>
              <a:picLocks noChangeAspect="1"/>
            </p:cNvPicPr>
            <p:nvPr/>
          </p:nvPicPr>
          <p:blipFill rotWithShape="1">
            <a:blip r:embed="rId3"/>
            <a:srcRect l="16510" t="70737" r="69386" b="13789"/>
            <a:stretch/>
          </p:blipFill>
          <p:spPr>
            <a:xfrm>
              <a:off x="7517051" y="1582268"/>
              <a:ext cx="505611" cy="505611"/>
            </a:xfrm>
            <a:prstGeom prst="rect">
              <a:avLst/>
            </a:prstGeom>
          </p:spPr>
        </p:pic>
        <p:pic>
          <p:nvPicPr>
            <p:cNvPr id="20" name="Picture 19"/>
            <p:cNvPicPr>
              <a:picLocks noChangeAspect="1"/>
            </p:cNvPicPr>
            <p:nvPr/>
          </p:nvPicPr>
          <p:blipFill rotWithShape="1">
            <a:blip r:embed="rId3"/>
            <a:srcRect l="70958" t="11540" r="14938" b="72986"/>
            <a:stretch/>
          </p:blipFill>
          <p:spPr>
            <a:xfrm>
              <a:off x="8433263" y="1597508"/>
              <a:ext cx="505611" cy="505611"/>
            </a:xfrm>
            <a:prstGeom prst="rect">
              <a:avLst/>
            </a:prstGeom>
          </p:spPr>
        </p:pic>
        <p:sp>
          <p:nvSpPr>
            <p:cNvPr id="22" name="Freeform 43"/>
            <p:cNvSpPr>
              <a:spLocks noEditPoints="1"/>
            </p:cNvSpPr>
            <p:nvPr/>
          </p:nvSpPr>
          <p:spPr bwMode="auto">
            <a:xfrm>
              <a:off x="9451078" y="1644947"/>
              <a:ext cx="404121" cy="404121"/>
            </a:xfrm>
            <a:custGeom>
              <a:avLst/>
              <a:gdLst>
                <a:gd name="T0" fmla="*/ 173 w 183"/>
                <a:gd name="T1" fmla="*/ 0 h 183"/>
                <a:gd name="T2" fmla="*/ 11 w 183"/>
                <a:gd name="T3" fmla="*/ 0 h 183"/>
                <a:gd name="T4" fmla="*/ 0 w 183"/>
                <a:gd name="T5" fmla="*/ 10 h 183"/>
                <a:gd name="T6" fmla="*/ 0 w 183"/>
                <a:gd name="T7" fmla="*/ 173 h 183"/>
                <a:gd name="T8" fmla="*/ 11 w 183"/>
                <a:gd name="T9" fmla="*/ 183 h 183"/>
                <a:gd name="T10" fmla="*/ 173 w 183"/>
                <a:gd name="T11" fmla="*/ 183 h 183"/>
                <a:gd name="T12" fmla="*/ 183 w 183"/>
                <a:gd name="T13" fmla="*/ 173 h 183"/>
                <a:gd name="T14" fmla="*/ 183 w 183"/>
                <a:gd name="T15" fmla="*/ 10 h 183"/>
                <a:gd name="T16" fmla="*/ 173 w 183"/>
                <a:gd name="T17" fmla="*/ 0 h 183"/>
                <a:gd name="T18" fmla="*/ 156 w 183"/>
                <a:gd name="T19" fmla="*/ 103 h 183"/>
                <a:gd name="T20" fmla="*/ 131 w 183"/>
                <a:gd name="T21" fmla="*/ 103 h 183"/>
                <a:gd name="T22" fmla="*/ 131 w 183"/>
                <a:gd name="T23" fmla="*/ 170 h 183"/>
                <a:gd name="T24" fmla="*/ 105 w 183"/>
                <a:gd name="T25" fmla="*/ 170 h 183"/>
                <a:gd name="T26" fmla="*/ 105 w 183"/>
                <a:gd name="T27" fmla="*/ 103 h 183"/>
                <a:gd name="T28" fmla="*/ 87 w 183"/>
                <a:gd name="T29" fmla="*/ 103 h 183"/>
                <a:gd name="T30" fmla="*/ 87 w 183"/>
                <a:gd name="T31" fmla="*/ 78 h 183"/>
                <a:gd name="T32" fmla="*/ 105 w 183"/>
                <a:gd name="T33" fmla="*/ 78 h 183"/>
                <a:gd name="T34" fmla="*/ 105 w 183"/>
                <a:gd name="T35" fmla="*/ 58 h 183"/>
                <a:gd name="T36" fmla="*/ 140 w 183"/>
                <a:gd name="T37" fmla="*/ 26 h 183"/>
                <a:gd name="T38" fmla="*/ 157 w 183"/>
                <a:gd name="T39" fmla="*/ 27 h 183"/>
                <a:gd name="T40" fmla="*/ 156 w 183"/>
                <a:gd name="T41" fmla="*/ 50 h 183"/>
                <a:gd name="T42" fmla="*/ 141 w 183"/>
                <a:gd name="T43" fmla="*/ 50 h 183"/>
                <a:gd name="T44" fmla="*/ 131 w 183"/>
                <a:gd name="T45" fmla="*/ 61 h 183"/>
                <a:gd name="T46" fmla="*/ 131 w 183"/>
                <a:gd name="T47" fmla="*/ 78 h 183"/>
                <a:gd name="T48" fmla="*/ 157 w 183"/>
                <a:gd name="T49" fmla="*/ 78 h 183"/>
                <a:gd name="T50" fmla="*/ 156 w 183"/>
                <a:gd name="T51" fmla="*/ 10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3" h="183">
                  <a:moveTo>
                    <a:pt x="173" y="0"/>
                  </a:moveTo>
                  <a:cubicBezTo>
                    <a:pt x="11" y="0"/>
                    <a:pt x="11" y="0"/>
                    <a:pt x="11" y="0"/>
                  </a:cubicBezTo>
                  <a:cubicBezTo>
                    <a:pt x="5" y="0"/>
                    <a:pt x="0" y="4"/>
                    <a:pt x="0" y="10"/>
                  </a:cubicBezTo>
                  <a:cubicBezTo>
                    <a:pt x="0" y="173"/>
                    <a:pt x="0" y="173"/>
                    <a:pt x="0" y="173"/>
                  </a:cubicBezTo>
                  <a:cubicBezTo>
                    <a:pt x="0" y="178"/>
                    <a:pt x="5" y="183"/>
                    <a:pt x="11" y="183"/>
                  </a:cubicBezTo>
                  <a:cubicBezTo>
                    <a:pt x="173" y="183"/>
                    <a:pt x="173" y="183"/>
                    <a:pt x="173" y="183"/>
                  </a:cubicBezTo>
                  <a:cubicBezTo>
                    <a:pt x="179" y="183"/>
                    <a:pt x="183" y="178"/>
                    <a:pt x="183" y="173"/>
                  </a:cubicBezTo>
                  <a:cubicBezTo>
                    <a:pt x="183" y="10"/>
                    <a:pt x="183" y="10"/>
                    <a:pt x="183" y="10"/>
                  </a:cubicBezTo>
                  <a:cubicBezTo>
                    <a:pt x="183" y="4"/>
                    <a:pt x="179" y="0"/>
                    <a:pt x="173" y="0"/>
                  </a:cubicBezTo>
                  <a:close/>
                  <a:moveTo>
                    <a:pt x="156" y="103"/>
                  </a:moveTo>
                  <a:cubicBezTo>
                    <a:pt x="131" y="103"/>
                    <a:pt x="131" y="103"/>
                    <a:pt x="131" y="103"/>
                  </a:cubicBezTo>
                  <a:cubicBezTo>
                    <a:pt x="131" y="170"/>
                    <a:pt x="131" y="170"/>
                    <a:pt x="131" y="170"/>
                  </a:cubicBezTo>
                  <a:cubicBezTo>
                    <a:pt x="105" y="170"/>
                    <a:pt x="105" y="170"/>
                    <a:pt x="105" y="170"/>
                  </a:cubicBezTo>
                  <a:cubicBezTo>
                    <a:pt x="105" y="103"/>
                    <a:pt x="105" y="103"/>
                    <a:pt x="105" y="103"/>
                  </a:cubicBezTo>
                  <a:cubicBezTo>
                    <a:pt x="87" y="103"/>
                    <a:pt x="87" y="103"/>
                    <a:pt x="87" y="103"/>
                  </a:cubicBezTo>
                  <a:cubicBezTo>
                    <a:pt x="87" y="78"/>
                    <a:pt x="87" y="78"/>
                    <a:pt x="87" y="78"/>
                  </a:cubicBezTo>
                  <a:cubicBezTo>
                    <a:pt x="105" y="78"/>
                    <a:pt x="105" y="78"/>
                    <a:pt x="105" y="78"/>
                  </a:cubicBezTo>
                  <a:cubicBezTo>
                    <a:pt x="105" y="58"/>
                    <a:pt x="105" y="58"/>
                    <a:pt x="105" y="58"/>
                  </a:cubicBezTo>
                  <a:cubicBezTo>
                    <a:pt x="105" y="41"/>
                    <a:pt x="115" y="26"/>
                    <a:pt x="140" y="26"/>
                  </a:cubicBezTo>
                  <a:cubicBezTo>
                    <a:pt x="149" y="26"/>
                    <a:pt x="157" y="27"/>
                    <a:pt x="157" y="27"/>
                  </a:cubicBezTo>
                  <a:cubicBezTo>
                    <a:pt x="156" y="50"/>
                    <a:pt x="156" y="50"/>
                    <a:pt x="156" y="50"/>
                  </a:cubicBezTo>
                  <a:cubicBezTo>
                    <a:pt x="156" y="50"/>
                    <a:pt x="149" y="50"/>
                    <a:pt x="141" y="50"/>
                  </a:cubicBezTo>
                  <a:cubicBezTo>
                    <a:pt x="132" y="50"/>
                    <a:pt x="131" y="54"/>
                    <a:pt x="131" y="61"/>
                  </a:cubicBezTo>
                  <a:cubicBezTo>
                    <a:pt x="131" y="78"/>
                    <a:pt x="131" y="78"/>
                    <a:pt x="131" y="78"/>
                  </a:cubicBezTo>
                  <a:cubicBezTo>
                    <a:pt x="157" y="78"/>
                    <a:pt x="157" y="78"/>
                    <a:pt x="157" y="78"/>
                  </a:cubicBezTo>
                  <a:lnTo>
                    <a:pt x="156" y="103"/>
                  </a:lnTo>
                  <a:close/>
                </a:path>
              </a:pathLst>
            </a:custGeom>
            <a:solidFill>
              <a:srgbClr val="3B5998"/>
            </a:solidFill>
            <a:ln>
              <a:noFill/>
            </a:ln>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sp>
        <p:nvSpPr>
          <p:cNvPr id="21" name="Text Placeholder 3"/>
          <p:cNvSpPr txBox="1">
            <a:spLocks/>
          </p:cNvSpPr>
          <p:nvPr/>
        </p:nvSpPr>
        <p:spPr>
          <a:xfrm>
            <a:off x="198437" y="2659062"/>
            <a:ext cx="11887200" cy="3416320"/>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0" indent="-571500">
              <a:buFont typeface="Wingdings" panose="05000000000000000000" pitchFamily="2" charset="2"/>
              <a:buChar char="q"/>
            </a:pPr>
            <a:r>
              <a:rPr lang="en-US" sz="2800"/>
              <a:t>What is a bot</a:t>
            </a:r>
          </a:p>
          <a:p>
            <a:pPr marL="571500" indent="-571500">
              <a:buFont typeface="Wingdings" panose="05000000000000000000" pitchFamily="2" charset="2"/>
              <a:buChar char="q"/>
            </a:pPr>
            <a:r>
              <a:rPr lang="en-US" sz="2800"/>
              <a:t>NLP – Natural Language Processing and LUIS</a:t>
            </a:r>
          </a:p>
          <a:p>
            <a:pPr marL="571500" indent="-571500">
              <a:buFont typeface="Wingdings" panose="05000000000000000000" pitchFamily="2" charset="2"/>
              <a:buChar char="q"/>
            </a:pPr>
            <a:r>
              <a:rPr lang="en-US" sz="2800"/>
              <a:t>Channels</a:t>
            </a:r>
          </a:p>
          <a:p>
            <a:pPr marL="571500" indent="-571500">
              <a:buFont typeface="Wingdings" panose="05000000000000000000" pitchFamily="2" charset="2"/>
              <a:buChar char="q"/>
            </a:pPr>
            <a:r>
              <a:rPr lang="en-US" sz="2800"/>
              <a:t>Connecter and Messages</a:t>
            </a:r>
          </a:p>
          <a:p>
            <a:pPr marL="571500" indent="-571500">
              <a:buFont typeface="Wingdings" panose="05000000000000000000" pitchFamily="2" charset="2"/>
              <a:buChar char="q"/>
            </a:pPr>
            <a:r>
              <a:rPr lang="en-US" sz="2800"/>
              <a:t>Dialogs and Conversations</a:t>
            </a:r>
          </a:p>
          <a:p>
            <a:pPr marL="571500" indent="-571500">
              <a:buFont typeface="Wingdings" panose="05000000000000000000" pitchFamily="2" charset="2"/>
              <a:buChar char="q"/>
            </a:pPr>
            <a:r>
              <a:rPr lang="en-US" sz="2800"/>
              <a:t>Other things to think about</a:t>
            </a:r>
          </a:p>
          <a:p>
            <a:pPr marL="571500" indent="-571500">
              <a:buFont typeface="Wingdings" panose="05000000000000000000" pitchFamily="2" charset="2"/>
              <a:buChar char="q"/>
            </a:pPr>
            <a:r>
              <a:rPr lang="en-US" sz="2800"/>
              <a:t>Hands On Lab</a:t>
            </a:r>
            <a:endParaRPr lang="en-US" sz="2800" dirty="0"/>
          </a:p>
        </p:txBody>
      </p:sp>
    </p:spTree>
    <p:extLst>
      <p:ext uri="{BB962C8B-B14F-4D97-AF65-F5344CB8AC3E}">
        <p14:creationId xmlns:p14="http://schemas.microsoft.com/office/powerpoint/2010/main" val="808316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300"/>
                                        <p:tgtEl>
                                          <p:spTgt spid="49"/>
                                        </p:tgtEl>
                                      </p:cBhvr>
                                    </p:animEffect>
                                  </p:childTnLst>
                                </p:cTn>
                              </p:par>
                              <p:par>
                                <p:cTn id="8" presetID="42" presetClass="path" presetSubtype="0" decel="100000" fill="hold" grpId="1" nodeType="withEffect">
                                  <p:stCondLst>
                                    <p:cond delay="0"/>
                                  </p:stCondLst>
                                  <p:childTnLst>
                                    <p:animMotion origin="layout" path="M 0 -2.17431E-6 L 0 0.07717 " pathEditMode="relative" rAng="0" ptsTypes="AA">
                                      <p:cBhvr>
                                        <p:cTn id="9" dur="500" spd="-100000" fill="hold"/>
                                        <p:tgtEl>
                                          <p:spTgt spid="49"/>
                                        </p:tgtEl>
                                        <p:attrNameLst>
                                          <p:attrName>ppt_x</p:attrName>
                                          <p:attrName>ppt_y</p:attrName>
                                        </p:attrNameLst>
                                      </p:cBhvr>
                                      <p:rCtr x="0" y="3858"/>
                                    </p:animMotion>
                                  </p:childTnLst>
                                </p:cTn>
                              </p:par>
                              <p:par>
                                <p:cTn id="10" presetID="10" presetClass="entr" presetSubtype="0" fill="hold" nodeType="withEffect">
                                  <p:stCondLst>
                                    <p:cond delay="25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300"/>
                                        <p:tgtEl>
                                          <p:spTgt spid="24"/>
                                        </p:tgtEl>
                                      </p:cBhvr>
                                    </p:animEffect>
                                  </p:childTnLst>
                                </p:cTn>
                              </p:par>
                              <p:par>
                                <p:cTn id="13" presetID="42" presetClass="path" presetSubtype="0" decel="100000" fill="hold" nodeType="withEffect">
                                  <p:stCondLst>
                                    <p:cond delay="50"/>
                                  </p:stCondLst>
                                  <p:childTnLst>
                                    <p:animMotion origin="layout" path="M 0 5.90104E-7 L 0 0.07717 " pathEditMode="relative" rAng="0" ptsTypes="AA">
                                      <p:cBhvr>
                                        <p:cTn id="14" dur="500" spd="-100000" fill="hold"/>
                                        <p:tgtEl>
                                          <p:spTgt spid="24"/>
                                        </p:tgtEl>
                                        <p:attrNameLst>
                                          <p:attrName>ppt_x</p:attrName>
                                          <p:attrName>ppt_y</p:attrName>
                                        </p:attrNameLst>
                                      </p:cBhvr>
                                      <p:rCtr x="0" y="385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661523" y="2963862"/>
            <a:ext cx="1828800" cy="1714500"/>
          </a:xfrm>
          <a:prstGeom prst="rect">
            <a:avLst/>
          </a:prstGeom>
        </p:spPr>
      </p:pic>
      <p:pic>
        <p:nvPicPr>
          <p:cNvPr id="3" name="Picture 2"/>
          <p:cNvPicPr>
            <a:picLocks noChangeAspect="1"/>
          </p:cNvPicPr>
          <p:nvPr/>
        </p:nvPicPr>
        <p:blipFill>
          <a:blip r:embed="rId3"/>
          <a:stretch>
            <a:fillRect/>
          </a:stretch>
        </p:blipFill>
        <p:spPr>
          <a:xfrm>
            <a:off x="3760787" y="3485514"/>
            <a:ext cx="933450" cy="857250"/>
          </a:xfrm>
          <a:prstGeom prst="rect">
            <a:avLst/>
          </a:prstGeom>
        </p:spPr>
      </p:pic>
      <p:pic>
        <p:nvPicPr>
          <p:cNvPr id="4" name="Picture 3"/>
          <p:cNvPicPr>
            <a:picLocks noChangeAspect="1"/>
          </p:cNvPicPr>
          <p:nvPr/>
        </p:nvPicPr>
        <p:blipFill>
          <a:blip r:embed="rId3"/>
          <a:stretch>
            <a:fillRect/>
          </a:stretch>
        </p:blipFill>
        <p:spPr>
          <a:xfrm>
            <a:off x="7511257" y="3485514"/>
            <a:ext cx="933450" cy="857250"/>
          </a:xfrm>
          <a:prstGeom prst="rect">
            <a:avLst/>
          </a:prstGeom>
        </p:spPr>
      </p:pic>
      <p:pic>
        <p:nvPicPr>
          <p:cNvPr id="5" name="Picture 4"/>
          <p:cNvPicPr>
            <a:picLocks noChangeAspect="1"/>
          </p:cNvPicPr>
          <p:nvPr/>
        </p:nvPicPr>
        <p:blipFill>
          <a:blip r:embed="rId4"/>
          <a:stretch>
            <a:fillRect/>
          </a:stretch>
        </p:blipFill>
        <p:spPr>
          <a:xfrm>
            <a:off x="5561013" y="2278062"/>
            <a:ext cx="962025" cy="2400300"/>
          </a:xfrm>
          <a:prstGeom prst="rect">
            <a:avLst/>
          </a:prstGeom>
        </p:spPr>
      </p:pic>
      <p:sp>
        <p:nvSpPr>
          <p:cNvPr id="7" name="Title 6"/>
          <p:cNvSpPr>
            <a:spLocks noGrp="1"/>
          </p:cNvSpPr>
          <p:nvPr>
            <p:ph type="title" idx="4294967295"/>
          </p:nvPr>
        </p:nvSpPr>
        <p:spPr>
          <a:xfrm>
            <a:off x="547688" y="295275"/>
            <a:ext cx="11888787" cy="917575"/>
          </a:xfrm>
        </p:spPr>
        <p:txBody>
          <a:bodyPr/>
          <a:lstStyle/>
          <a:p>
            <a:r>
              <a:rPr lang="en-US" dirty="0"/>
              <a:t>Connector Service</a:t>
            </a:r>
          </a:p>
        </p:txBody>
      </p:sp>
      <p:cxnSp>
        <p:nvCxnSpPr>
          <p:cNvPr id="9" name="Straight Connector 8"/>
          <p:cNvCxnSpPr>
            <a:cxnSpLocks/>
          </p:cNvCxnSpPr>
          <p:nvPr/>
        </p:nvCxnSpPr>
        <p:spPr>
          <a:xfrm>
            <a:off x="3170237" y="3914139"/>
            <a:ext cx="459582" cy="0"/>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4" name="Straight Connector 13"/>
          <p:cNvCxnSpPr>
            <a:cxnSpLocks/>
          </p:cNvCxnSpPr>
          <p:nvPr/>
        </p:nvCxnSpPr>
        <p:spPr>
          <a:xfrm>
            <a:off x="4541838" y="3906837"/>
            <a:ext cx="1210151" cy="7302"/>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 name="Straight Connector 14"/>
          <p:cNvCxnSpPr>
            <a:cxnSpLocks/>
          </p:cNvCxnSpPr>
          <p:nvPr/>
        </p:nvCxnSpPr>
        <p:spPr>
          <a:xfrm>
            <a:off x="6444457" y="3906837"/>
            <a:ext cx="1069181" cy="7302"/>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p:cNvCxnSpPr>
            <a:cxnSpLocks/>
          </p:cNvCxnSpPr>
          <p:nvPr/>
        </p:nvCxnSpPr>
        <p:spPr>
          <a:xfrm>
            <a:off x="8425657" y="3906837"/>
            <a:ext cx="1069181" cy="7302"/>
          </a:xfrm>
          <a:prstGeom prst="line">
            <a:avLst/>
          </a:prstGeom>
          <a:ln w="571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extBox 16"/>
          <p:cNvSpPr txBox="1"/>
          <p:nvPr/>
        </p:nvSpPr>
        <p:spPr>
          <a:xfrm>
            <a:off x="1705799" y="2279741"/>
            <a:ext cx="83099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Bot</a:t>
            </a:r>
          </a:p>
        </p:txBody>
      </p:sp>
      <p:sp>
        <p:nvSpPr>
          <p:cNvPr id="18" name="TextBox 17"/>
          <p:cNvSpPr txBox="1"/>
          <p:nvPr/>
        </p:nvSpPr>
        <p:spPr>
          <a:xfrm>
            <a:off x="3267080" y="2419097"/>
            <a:ext cx="1733488" cy="544765"/>
          </a:xfrm>
          <a:prstGeom prst="rect">
            <a:avLst/>
          </a:prstGeom>
          <a:noFill/>
        </p:spPr>
        <p:txBody>
          <a:bodyPr wrap="none" lIns="182880" tIns="146304" rIns="182880" bIns="146304" rtlCol="0">
            <a:spAutoFit/>
          </a:bodyPr>
          <a:lstStyle/>
          <a:p>
            <a:pPr>
              <a:lnSpc>
                <a:spcPct val="90000"/>
              </a:lnSpc>
              <a:spcAft>
                <a:spcPts val="600"/>
              </a:spcAft>
            </a:pPr>
            <a:r>
              <a:rPr lang="en-US" dirty="0">
                <a:gradFill>
                  <a:gsLst>
                    <a:gs pos="2917">
                      <a:schemeClr val="tx1"/>
                    </a:gs>
                    <a:gs pos="30000">
                      <a:schemeClr val="tx1"/>
                    </a:gs>
                  </a:gsLst>
                  <a:lin ang="5400000" scaled="0"/>
                </a:gradFill>
              </a:rPr>
              <a:t>Activity JSON</a:t>
            </a:r>
          </a:p>
        </p:txBody>
      </p:sp>
      <p:sp>
        <p:nvSpPr>
          <p:cNvPr id="19" name="TextBox 18"/>
          <p:cNvSpPr txBox="1"/>
          <p:nvPr/>
        </p:nvSpPr>
        <p:spPr>
          <a:xfrm>
            <a:off x="4622918" y="1445327"/>
            <a:ext cx="2991716" cy="627864"/>
          </a:xfrm>
          <a:prstGeom prst="rect">
            <a:avLst/>
          </a:prstGeom>
          <a:noFill/>
        </p:spPr>
        <p:txBody>
          <a:bodyPr wrap="none" lIns="182880" tIns="146304" rIns="182880" bIns="146304" rtlCol="0">
            <a:spAutoFit/>
          </a:bodyPr>
          <a:lstStyle/>
          <a:p>
            <a:pPr>
              <a:lnSpc>
                <a:spcPct val="90000"/>
              </a:lnSpc>
              <a:spcAft>
                <a:spcPts val="600"/>
              </a:spcAft>
            </a:pPr>
            <a:r>
              <a:rPr lang="en-US" sz="2400" b="1" dirty="0">
                <a:gradFill>
                  <a:gsLst>
                    <a:gs pos="2917">
                      <a:schemeClr val="tx1"/>
                    </a:gs>
                    <a:gs pos="30000">
                      <a:schemeClr val="tx1"/>
                    </a:gs>
                  </a:gsLst>
                  <a:lin ang="5400000" scaled="0"/>
                </a:gradFill>
              </a:rPr>
              <a:t>Connector Service</a:t>
            </a:r>
          </a:p>
        </p:txBody>
      </p:sp>
      <p:sp>
        <p:nvSpPr>
          <p:cNvPr id="21" name="TextBox 20"/>
          <p:cNvSpPr txBox="1"/>
          <p:nvPr/>
        </p:nvSpPr>
        <p:spPr>
          <a:xfrm>
            <a:off x="9799637" y="2195741"/>
            <a:ext cx="147700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Channel</a:t>
            </a:r>
          </a:p>
        </p:txBody>
      </p:sp>
      <p:sp>
        <p:nvSpPr>
          <p:cNvPr id="22" name="TextBox 21"/>
          <p:cNvSpPr txBox="1"/>
          <p:nvPr/>
        </p:nvSpPr>
        <p:spPr>
          <a:xfrm>
            <a:off x="7111238" y="2419097"/>
            <a:ext cx="1810432" cy="544765"/>
          </a:xfrm>
          <a:prstGeom prst="rect">
            <a:avLst/>
          </a:prstGeom>
          <a:noFill/>
        </p:spPr>
        <p:txBody>
          <a:bodyPr wrap="none" lIns="182880" tIns="146304" rIns="182880" bIns="146304" rtlCol="0">
            <a:spAutoFit/>
          </a:bodyPr>
          <a:lstStyle/>
          <a:p>
            <a:pPr>
              <a:lnSpc>
                <a:spcPct val="90000"/>
              </a:lnSpc>
              <a:spcAft>
                <a:spcPts val="600"/>
              </a:spcAft>
            </a:pPr>
            <a:r>
              <a:rPr lang="en-US" dirty="0">
                <a:gradFill>
                  <a:gsLst>
                    <a:gs pos="2917">
                      <a:schemeClr val="tx1"/>
                    </a:gs>
                    <a:gs pos="30000">
                      <a:schemeClr val="tx1"/>
                    </a:gs>
                  </a:gsLst>
                  <a:lin ang="5400000" scaled="0"/>
                </a:gradFill>
              </a:rPr>
              <a:t>Channel JSON</a:t>
            </a:r>
          </a:p>
        </p:txBody>
      </p:sp>
      <p:pic>
        <p:nvPicPr>
          <p:cNvPr id="23" name="Picture 22"/>
          <p:cNvPicPr>
            <a:picLocks noChangeAspect="1"/>
          </p:cNvPicPr>
          <p:nvPr/>
        </p:nvPicPr>
        <p:blipFill>
          <a:blip r:embed="rId5"/>
          <a:stretch>
            <a:fillRect/>
          </a:stretch>
        </p:blipFill>
        <p:spPr>
          <a:xfrm>
            <a:off x="966977" y="2919538"/>
            <a:ext cx="2203260" cy="2057400"/>
          </a:xfrm>
          <a:prstGeom prst="rect">
            <a:avLst/>
          </a:prstGeom>
        </p:spPr>
      </p:pic>
      <p:pic>
        <p:nvPicPr>
          <p:cNvPr id="24" name="Graphic 23"/>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81377" y="4588935"/>
            <a:ext cx="365760" cy="329900"/>
          </a:xfrm>
          <a:prstGeom prst="rect">
            <a:avLst/>
          </a:prstGeom>
        </p:spPr>
      </p:pic>
    </p:spTree>
    <p:extLst>
      <p:ext uri="{BB962C8B-B14F-4D97-AF65-F5344CB8AC3E}">
        <p14:creationId xmlns:p14="http://schemas.microsoft.com/office/powerpoint/2010/main" val="295472947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 y="268312"/>
            <a:ext cx="12436475" cy="6457899"/>
          </a:xfrm>
          <a:prstGeom prst="rect">
            <a:avLst/>
          </a:prstGeom>
        </p:spPr>
      </p:pic>
    </p:spTree>
    <p:extLst>
      <p:ext uri="{BB962C8B-B14F-4D97-AF65-F5344CB8AC3E}">
        <p14:creationId xmlns:p14="http://schemas.microsoft.com/office/powerpoint/2010/main" val="4290063030"/>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3237" y="2316162"/>
            <a:ext cx="2733675" cy="2552700"/>
          </a:xfrm>
          <a:prstGeom prst="rect">
            <a:avLst/>
          </a:prstGeom>
        </p:spPr>
      </p:pic>
      <p:sp>
        <p:nvSpPr>
          <p:cNvPr id="4" name="Title 6"/>
          <p:cNvSpPr txBox="1">
            <a:spLocks/>
          </p:cNvSpPr>
          <p:nvPr/>
        </p:nvSpPr>
        <p:spPr>
          <a:xfrm>
            <a:off x="547688" y="295275"/>
            <a:ext cx="11888787"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Dialogs</a:t>
            </a:r>
          </a:p>
        </p:txBody>
      </p:sp>
      <p:sp>
        <p:nvSpPr>
          <p:cNvPr id="5" name="Rectangle: Rounded Corners 4"/>
          <p:cNvSpPr/>
          <p:nvPr/>
        </p:nvSpPr>
        <p:spPr bwMode="auto">
          <a:xfrm>
            <a:off x="3236912" y="1973262"/>
            <a:ext cx="3276600" cy="723900"/>
          </a:xfrm>
          <a:prstGeom prst="roundRect">
            <a:avLst>
              <a:gd name="adj" fmla="val 50000"/>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800" dirty="0">
                <a:gradFill>
                  <a:gsLst>
                    <a:gs pos="0">
                      <a:srgbClr val="FFFFFF"/>
                    </a:gs>
                    <a:gs pos="100000">
                      <a:srgbClr val="FFFFFF"/>
                    </a:gs>
                  </a:gsLst>
                  <a:lin ang="5400000" scaled="0"/>
                </a:gradFill>
                <a:ea typeface="Segoe UI" pitchFamily="34" charset="0"/>
                <a:cs typeface="Segoe UI" pitchFamily="34" charset="0"/>
              </a:rPr>
              <a:t>Hi</a:t>
            </a: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Rounded Corners 5"/>
          <p:cNvSpPr/>
          <p:nvPr/>
        </p:nvSpPr>
        <p:spPr bwMode="auto">
          <a:xfrm>
            <a:off x="5075237" y="3040062"/>
            <a:ext cx="3962400" cy="723900"/>
          </a:xfrm>
          <a:prstGeom prst="roundRect">
            <a:avLst>
              <a:gd name="adj" fmla="val 50000"/>
            </a:avLst>
          </a:prstGeom>
          <a:solidFill>
            <a:srgbClr val="DE2E58"/>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Hi I'm Dinner Bot how can I help you today?</a:t>
            </a: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Rounded Corners 6"/>
          <p:cNvSpPr/>
          <p:nvPr/>
        </p:nvSpPr>
        <p:spPr bwMode="auto">
          <a:xfrm>
            <a:off x="3266756" y="4106862"/>
            <a:ext cx="3276600" cy="723900"/>
          </a:xfrm>
          <a:prstGeom prst="roundRect">
            <a:avLst>
              <a:gd name="adj" fmla="val 50000"/>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I would like to reserve a table.</a:t>
            </a:r>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Rounded Corners 7"/>
          <p:cNvSpPr/>
          <p:nvPr/>
        </p:nvSpPr>
        <p:spPr bwMode="auto">
          <a:xfrm>
            <a:off x="5303837" y="5229224"/>
            <a:ext cx="3962400" cy="723900"/>
          </a:xfrm>
          <a:prstGeom prst="roundRect">
            <a:avLst>
              <a:gd name="adj" fmla="val 50000"/>
            </a:avLst>
          </a:prstGeom>
          <a:solidFill>
            <a:srgbClr val="DE2E58"/>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Great, lets get started.</a:t>
            </a: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p:cNvSpPr txBox="1"/>
          <p:nvPr/>
        </p:nvSpPr>
        <p:spPr>
          <a:xfrm>
            <a:off x="1265237" y="1535898"/>
            <a:ext cx="978473"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User</a:t>
            </a:r>
          </a:p>
        </p:txBody>
      </p:sp>
      <p:sp>
        <p:nvSpPr>
          <p:cNvPr id="10" name="TextBox 9"/>
          <p:cNvSpPr txBox="1"/>
          <p:nvPr/>
        </p:nvSpPr>
        <p:spPr>
          <a:xfrm>
            <a:off x="10205750" y="1498592"/>
            <a:ext cx="830997"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Bot</a:t>
            </a:r>
          </a:p>
        </p:txBody>
      </p:sp>
      <p:pic>
        <p:nvPicPr>
          <p:cNvPr id="12" name="Picture 11"/>
          <p:cNvPicPr>
            <a:picLocks noChangeAspect="1"/>
          </p:cNvPicPr>
          <p:nvPr/>
        </p:nvPicPr>
        <p:blipFill>
          <a:blip r:embed="rId3"/>
          <a:stretch>
            <a:fillRect/>
          </a:stretch>
        </p:blipFill>
        <p:spPr>
          <a:xfrm>
            <a:off x="9266237" y="2468562"/>
            <a:ext cx="2733675" cy="2552700"/>
          </a:xfrm>
          <a:prstGeom prst="rect">
            <a:avLst/>
          </a:prstGeom>
        </p:spPr>
      </p:pic>
    </p:spTree>
    <p:extLst>
      <p:ext uri="{BB962C8B-B14F-4D97-AF65-F5344CB8AC3E}">
        <p14:creationId xmlns:p14="http://schemas.microsoft.com/office/powerpoint/2010/main" val="39846512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75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par>
                          <p:cTn id="14" fill="hold">
                            <p:stCondLst>
                              <p:cond delay="1750"/>
                            </p:stCondLst>
                            <p:childTnLst>
                              <p:par>
                                <p:cTn id="15" presetID="2" presetClass="entr" presetSubtype="4" fill="hold" grpId="0" nodeType="afterEffect">
                                  <p:stCondLst>
                                    <p:cond delay="75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3000"/>
                            </p:stCondLst>
                            <p:childTnLst>
                              <p:par>
                                <p:cTn id="20" presetID="2" presetClass="entr" presetSubtype="4" fill="hold" grpId="0" nodeType="afterEffect">
                                  <p:stCondLst>
                                    <p:cond delay="75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ppt_x"/>
                                          </p:val>
                                        </p:tav>
                                        <p:tav tm="100000">
                                          <p:val>
                                            <p:strVal val="#ppt_x"/>
                                          </p:val>
                                        </p:tav>
                                      </p:tavLst>
                                    </p:anim>
                                    <p:anim calcmode="lin" valueType="num">
                                      <p:cBhvr additive="base">
                                        <p:cTn id="2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4238739" y="1897062"/>
            <a:ext cx="3429000" cy="609600"/>
          </a:xfrm>
          <a:prstGeom prst="rect">
            <a:avLst/>
          </a:prstGeom>
          <a:solidFill>
            <a:srgbClr val="DE2E5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How can I help you</a:t>
            </a:r>
          </a:p>
        </p:txBody>
      </p:sp>
      <p:sp>
        <p:nvSpPr>
          <p:cNvPr id="3" name="Rectangle 2"/>
          <p:cNvSpPr/>
          <p:nvPr/>
        </p:nvSpPr>
        <p:spPr bwMode="auto">
          <a:xfrm>
            <a:off x="4237037" y="2887662"/>
            <a:ext cx="3429000" cy="609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I want to reserve a table</a:t>
            </a:r>
          </a:p>
        </p:txBody>
      </p:sp>
      <p:sp>
        <p:nvSpPr>
          <p:cNvPr id="4" name="Diamond 3"/>
          <p:cNvSpPr/>
          <p:nvPr/>
        </p:nvSpPr>
        <p:spPr bwMode="auto">
          <a:xfrm>
            <a:off x="4465637" y="3878262"/>
            <a:ext cx="2971800" cy="2209800"/>
          </a:xfrm>
          <a:prstGeom prst="diamond">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Do we know the user?</a:t>
            </a:r>
          </a:p>
        </p:txBody>
      </p:sp>
      <p:sp>
        <p:nvSpPr>
          <p:cNvPr id="5" name="Rectangle 4"/>
          <p:cNvSpPr/>
          <p:nvPr/>
        </p:nvSpPr>
        <p:spPr bwMode="auto">
          <a:xfrm>
            <a:off x="413816" y="6236680"/>
            <a:ext cx="3429000" cy="609600"/>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GetUserInfoDialog</a:t>
            </a:r>
          </a:p>
        </p:txBody>
      </p:sp>
      <p:sp>
        <p:nvSpPr>
          <p:cNvPr id="6" name="Rectangle 5"/>
          <p:cNvSpPr/>
          <p:nvPr/>
        </p:nvSpPr>
        <p:spPr bwMode="auto">
          <a:xfrm>
            <a:off x="8351837" y="6240462"/>
            <a:ext cx="3429000" cy="609600"/>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ReservationDialog</a:t>
            </a:r>
          </a:p>
        </p:txBody>
      </p:sp>
      <p:cxnSp>
        <p:nvCxnSpPr>
          <p:cNvPr id="8" name="Straight Arrow Connector 7"/>
          <p:cNvCxnSpPr/>
          <p:nvPr/>
        </p:nvCxnSpPr>
        <p:spPr>
          <a:xfrm>
            <a:off x="2141537" y="4983162"/>
            <a:ext cx="0" cy="125351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endCxn id="4" idx="1"/>
          </p:cNvCxnSpPr>
          <p:nvPr/>
        </p:nvCxnSpPr>
        <p:spPr>
          <a:xfrm>
            <a:off x="2141537" y="4983162"/>
            <a:ext cx="23241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10180637" y="4983162"/>
            <a:ext cx="0" cy="12573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7437437" y="4971760"/>
            <a:ext cx="27432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3081977" y="4259262"/>
            <a:ext cx="781304"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No</a:t>
            </a:r>
          </a:p>
        </p:txBody>
      </p:sp>
      <p:sp>
        <p:nvSpPr>
          <p:cNvPr id="18" name="TextBox 17"/>
          <p:cNvSpPr txBox="1"/>
          <p:nvPr/>
        </p:nvSpPr>
        <p:spPr>
          <a:xfrm>
            <a:off x="8353539" y="4487862"/>
            <a:ext cx="802336"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Yes</a:t>
            </a:r>
          </a:p>
        </p:txBody>
      </p:sp>
      <p:cxnSp>
        <p:nvCxnSpPr>
          <p:cNvPr id="19" name="Straight Arrow Connector 18"/>
          <p:cNvCxnSpPr>
            <a:stCxn id="3" idx="2"/>
          </p:cNvCxnSpPr>
          <p:nvPr/>
        </p:nvCxnSpPr>
        <p:spPr>
          <a:xfrm>
            <a:off x="5951537" y="3497262"/>
            <a:ext cx="0" cy="3810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5951537" y="2506662"/>
            <a:ext cx="0" cy="3810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814038" y="110145"/>
            <a:ext cx="4466287"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0078D7"/>
                </a:solidFill>
              </a:rPr>
              <a:t>Dialogs = Routing</a:t>
            </a:r>
          </a:p>
        </p:txBody>
      </p:sp>
      <p:sp>
        <p:nvSpPr>
          <p:cNvPr id="20" name="Rectangle 19"/>
          <p:cNvSpPr/>
          <p:nvPr/>
        </p:nvSpPr>
        <p:spPr bwMode="auto">
          <a:xfrm>
            <a:off x="4237037" y="982662"/>
            <a:ext cx="3429000" cy="609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Hi</a:t>
            </a:r>
          </a:p>
        </p:txBody>
      </p:sp>
      <p:cxnSp>
        <p:nvCxnSpPr>
          <p:cNvPr id="22" name="Straight Arrow Connector 21"/>
          <p:cNvCxnSpPr>
            <a:cxnSpLocks/>
            <a:endCxn id="2" idx="0"/>
          </p:cNvCxnSpPr>
          <p:nvPr/>
        </p:nvCxnSpPr>
        <p:spPr>
          <a:xfrm>
            <a:off x="5949835" y="1592262"/>
            <a:ext cx="3404" cy="3048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468143"/>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55637" y="1135062"/>
            <a:ext cx="11506200" cy="5029200"/>
          </a:xfrm>
          <a:prstGeom prst="rect">
            <a:avLst/>
          </a:prstGeom>
          <a:noFill/>
          <a:ln w="762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2" name="Diagram 1"/>
          <p:cNvGraphicFramePr/>
          <p:nvPr>
            <p:extLst>
              <p:ext uri="{D42A27DB-BD31-4B8C-83A1-F6EECF244321}">
                <p14:modId xmlns:p14="http://schemas.microsoft.com/office/powerpoint/2010/main" val="820957078"/>
              </p:ext>
            </p:extLst>
          </p:nvPr>
        </p:nvGraphicFramePr>
        <p:xfrm>
          <a:off x="2072746" y="1287462"/>
          <a:ext cx="8290983" cy="4724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6"/>
          <p:cNvSpPr txBox="1">
            <a:spLocks/>
          </p:cNvSpPr>
          <p:nvPr/>
        </p:nvSpPr>
        <p:spPr>
          <a:xfrm>
            <a:off x="547688" y="295275"/>
            <a:ext cx="11888787"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Dialog Chain</a:t>
            </a:r>
          </a:p>
        </p:txBody>
      </p:sp>
      <p:sp>
        <p:nvSpPr>
          <p:cNvPr id="4" name="TextBox 3"/>
          <p:cNvSpPr txBox="1"/>
          <p:nvPr/>
        </p:nvSpPr>
        <p:spPr>
          <a:xfrm>
            <a:off x="547688" y="6190321"/>
            <a:ext cx="4108304"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 Chaining or Context.Call</a:t>
            </a:r>
          </a:p>
        </p:txBody>
      </p:sp>
      <p:sp>
        <p:nvSpPr>
          <p:cNvPr id="5" name="TextBox 4"/>
          <p:cNvSpPr txBox="1"/>
          <p:nvPr/>
        </p:nvSpPr>
        <p:spPr>
          <a:xfrm>
            <a:off x="6217956" y="6190321"/>
            <a:ext cx="595118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node beginDialog/</a:t>
            </a:r>
            <a:r>
              <a:rPr lang="en-US" sz="2400" dirty="0" err="1">
                <a:gradFill>
                  <a:gsLst>
                    <a:gs pos="2917">
                      <a:schemeClr val="tx1"/>
                    </a:gs>
                    <a:gs pos="30000">
                      <a:schemeClr val="tx1"/>
                    </a:gs>
                  </a:gsLst>
                  <a:lin ang="5400000" scaled="0"/>
                </a:gradFill>
              </a:rPr>
              <a:t>endDialog</a:t>
            </a:r>
            <a:r>
              <a:rPr lang="en-US" sz="2400" dirty="0">
                <a:gradFill>
                  <a:gsLst>
                    <a:gs pos="2917">
                      <a:schemeClr val="tx1"/>
                    </a:gs>
                    <a:gs pos="30000">
                      <a:schemeClr val="tx1"/>
                    </a:gs>
                  </a:gsLst>
                  <a:lin ang="5400000" scaled="0"/>
                </a:gradFill>
              </a:rPr>
              <a:t> or waterfall</a:t>
            </a:r>
          </a:p>
        </p:txBody>
      </p:sp>
      <p:sp>
        <p:nvSpPr>
          <p:cNvPr id="8" name="TextBox 7"/>
          <p:cNvSpPr txBox="1"/>
          <p:nvPr/>
        </p:nvSpPr>
        <p:spPr>
          <a:xfrm>
            <a:off x="932537" y="1287462"/>
            <a:ext cx="3338606"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chemeClr val="accent1"/>
                </a:solidFill>
              </a:rPr>
              <a:t>Conversation</a:t>
            </a:r>
          </a:p>
        </p:txBody>
      </p:sp>
    </p:spTree>
    <p:extLst>
      <p:ext uri="{BB962C8B-B14F-4D97-AF65-F5344CB8AC3E}">
        <p14:creationId xmlns:p14="http://schemas.microsoft.com/office/powerpoint/2010/main" val="3185106723"/>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212851"/>
            <a:ext cx="11887200" cy="3965188"/>
          </a:xfrm>
        </p:spPr>
        <p:txBody>
          <a:bodyPr/>
          <a:lstStyle/>
          <a:p>
            <a:r>
              <a:rPr lang="en-US" sz="2800" b="1" dirty="0" err="1"/>
              <a:t>userData</a:t>
            </a:r>
            <a:endParaRPr lang="en-US" sz="2800" b="1" dirty="0"/>
          </a:p>
          <a:p>
            <a:pPr lvl="1"/>
            <a:r>
              <a:rPr lang="en-US" sz="1601" dirty="0"/>
              <a:t> stores information globally for the user across all conversations.</a:t>
            </a:r>
          </a:p>
          <a:p>
            <a:r>
              <a:rPr lang="en-US" sz="2800" b="1" dirty="0" err="1"/>
              <a:t>conversationData</a:t>
            </a:r>
            <a:r>
              <a:rPr lang="en-US" sz="2800" dirty="0"/>
              <a:t> </a:t>
            </a:r>
          </a:p>
          <a:p>
            <a:pPr lvl="1"/>
            <a:r>
              <a:rPr lang="en-US" sz="1601" dirty="0"/>
              <a:t>stores information globally for a single conversation. This data is visible to everyone within the conversation so care should be used to what’s stored there. It’s disabled by default and needs to be enabled using the bots </a:t>
            </a:r>
            <a:r>
              <a:rPr lang="en-US" sz="1601" dirty="0" err="1">
                <a:hlinkClick r:id="rId2"/>
              </a:rPr>
              <a:t>persistConversationData</a:t>
            </a:r>
            <a:r>
              <a:rPr lang="en-US" sz="1601" dirty="0"/>
              <a:t> setting.</a:t>
            </a:r>
          </a:p>
          <a:p>
            <a:r>
              <a:rPr lang="en-US" sz="2800" b="1" dirty="0" err="1"/>
              <a:t>privateConversationData</a:t>
            </a:r>
            <a:r>
              <a:rPr lang="en-US" sz="2800" dirty="0"/>
              <a:t> </a:t>
            </a:r>
          </a:p>
          <a:p>
            <a:pPr lvl="1"/>
            <a:r>
              <a:rPr lang="en-US" sz="1601" dirty="0"/>
              <a:t>stores information globally for a single conversation but its private data for the current user. This data spans all dialogs so it’s useful for storing temporary state that you want cleaned up when the conversation ends.</a:t>
            </a:r>
          </a:p>
          <a:p>
            <a:r>
              <a:rPr lang="en-US" sz="2800" b="1" dirty="0" err="1"/>
              <a:t>dialogData</a:t>
            </a:r>
            <a:r>
              <a:rPr lang="en-US" sz="2800" dirty="0"/>
              <a:t> </a:t>
            </a:r>
          </a:p>
          <a:p>
            <a:pPr lvl="1"/>
            <a:r>
              <a:rPr lang="en-US" sz="1601" dirty="0"/>
              <a:t>persists information for a single dialog instance. This is essential for storing temporary information in between the steps of a waterfall.</a:t>
            </a:r>
          </a:p>
        </p:txBody>
      </p:sp>
      <p:sp>
        <p:nvSpPr>
          <p:cNvPr id="3" name="Title 2"/>
          <p:cNvSpPr>
            <a:spLocks noGrp="1"/>
          </p:cNvSpPr>
          <p:nvPr>
            <p:ph type="title"/>
          </p:nvPr>
        </p:nvSpPr>
        <p:spPr/>
        <p:txBody>
          <a:bodyPr/>
          <a:lstStyle/>
          <a:p>
            <a:r>
              <a:rPr lang="en-US" dirty="0"/>
              <a:t>Persisting Data</a:t>
            </a:r>
          </a:p>
        </p:txBody>
      </p:sp>
    </p:spTree>
    <p:extLst>
      <p:ext uri="{BB962C8B-B14F-4D97-AF65-F5344CB8AC3E}">
        <p14:creationId xmlns:p14="http://schemas.microsoft.com/office/powerpoint/2010/main" val="18120455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Dialogs are for bots like screens are for apps</a:t>
            </a:r>
          </a:p>
        </p:txBody>
      </p:sp>
      <p:sp>
        <p:nvSpPr>
          <p:cNvPr id="6" name="TextBox 5"/>
          <p:cNvSpPr txBox="1"/>
          <p:nvPr/>
        </p:nvSpPr>
        <p:spPr>
          <a:xfrm>
            <a:off x="282077" y="1186140"/>
            <a:ext cx="11565155" cy="5062924"/>
          </a:xfrm>
          <a:prstGeom prst="rect">
            <a:avLst/>
          </a:prstGeom>
          <a:noFill/>
        </p:spPr>
        <p:txBody>
          <a:bodyPr wrap="square" lIns="182880" tIns="146304" rIns="182880" bIns="146304" rtlCol="0">
            <a:spAutoFit/>
          </a:bodyPr>
          <a:lstStyle/>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1" i="0" u="none" strike="noStrike" kern="0" cap="none" spc="0" normalizeH="0" baseline="0" noProof="0" dirty="0">
                <a:ln>
                  <a:noFill/>
                </a:ln>
                <a:solidFill>
                  <a:srgbClr val="353535"/>
                </a:solidFill>
                <a:effectLst/>
                <a:uLnTx/>
                <a:uFillTx/>
                <a:latin typeface="Segoe UI Light"/>
                <a:ea typeface="+mn-ea"/>
                <a:cs typeface="+mn-cs"/>
              </a:rPr>
              <a:t>They separate concerns and organize flows, exactly the same way:</a:t>
            </a: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p:txBody>
      </p:sp>
      <p:pic>
        <p:nvPicPr>
          <p:cNvPr id="2" name="Picture 1"/>
          <p:cNvPicPr>
            <a:picLocks noChangeAspect="1"/>
          </p:cNvPicPr>
          <p:nvPr/>
        </p:nvPicPr>
        <p:blipFill>
          <a:blip r:embed="rId3"/>
          <a:stretch>
            <a:fillRect/>
          </a:stretch>
        </p:blipFill>
        <p:spPr>
          <a:xfrm>
            <a:off x="1387602" y="1861765"/>
            <a:ext cx="8533529" cy="3769097"/>
          </a:xfrm>
          <a:prstGeom prst="rect">
            <a:avLst/>
          </a:prstGeom>
        </p:spPr>
      </p:pic>
    </p:spTree>
    <p:extLst>
      <p:ext uri="{BB962C8B-B14F-4D97-AF65-F5344CB8AC3E}">
        <p14:creationId xmlns:p14="http://schemas.microsoft.com/office/powerpoint/2010/main" val="384143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Invoking a Dialog</a:t>
            </a:r>
          </a:p>
        </p:txBody>
      </p:sp>
      <p:sp>
        <p:nvSpPr>
          <p:cNvPr id="5" name="Text Placeholder 4"/>
          <p:cNvSpPr>
            <a:spLocks noGrp="1"/>
          </p:cNvSpPr>
          <p:nvPr>
            <p:ph type="body" sz="quarter" idx="10"/>
          </p:nvPr>
        </p:nvSpPr>
        <p:spPr>
          <a:xfrm>
            <a:off x="350837" y="1973262"/>
            <a:ext cx="11887199" cy="3656386"/>
          </a:xfrm>
        </p:spPr>
        <p:txBody>
          <a:bodyPr/>
          <a:lstStyle/>
          <a:p>
            <a:r>
              <a:rPr lang="en-US" sz="1600" dirty="0" err="1"/>
              <a:t>var</a:t>
            </a:r>
            <a:r>
              <a:rPr lang="en-US" sz="1600" dirty="0"/>
              <a:t> server = </a:t>
            </a:r>
            <a:r>
              <a:rPr lang="en-US" sz="1600" dirty="0" err="1"/>
              <a:t>restify.createServer</a:t>
            </a:r>
            <a:r>
              <a:rPr lang="en-US" sz="1600" dirty="0"/>
              <a:t>();</a:t>
            </a:r>
          </a:p>
          <a:p>
            <a:r>
              <a:rPr lang="en-US" sz="1600" dirty="0" err="1"/>
              <a:t>server.listen</a:t>
            </a:r>
            <a:r>
              <a:rPr lang="en-US" sz="1600" dirty="0"/>
              <a:t>(</a:t>
            </a:r>
            <a:r>
              <a:rPr lang="en-US" sz="1600" dirty="0" err="1"/>
              <a:t>process.env.port</a:t>
            </a:r>
            <a:r>
              <a:rPr lang="en-US" sz="1600" dirty="0"/>
              <a:t> || </a:t>
            </a:r>
            <a:r>
              <a:rPr lang="en-US" sz="1600" dirty="0" err="1"/>
              <a:t>process.env.PORT</a:t>
            </a:r>
            <a:r>
              <a:rPr lang="en-US" sz="1600" dirty="0"/>
              <a:t> || 3978, function () { });</a:t>
            </a:r>
          </a:p>
          <a:p>
            <a:endParaRPr lang="en-US" sz="1600" dirty="0"/>
          </a:p>
          <a:p>
            <a:r>
              <a:rPr lang="en-US" sz="1600" dirty="0" err="1"/>
              <a:t>var</a:t>
            </a:r>
            <a:r>
              <a:rPr lang="en-US" sz="1600" dirty="0"/>
              <a:t> connector = new </a:t>
            </a:r>
            <a:r>
              <a:rPr lang="en-US" sz="1600" dirty="0" err="1"/>
              <a:t>builder.ChatConnector</a:t>
            </a:r>
            <a:r>
              <a:rPr lang="en-US" sz="1600" dirty="0"/>
              <a:t>({</a:t>
            </a:r>
          </a:p>
          <a:p>
            <a:r>
              <a:rPr lang="en-US" sz="1600" dirty="0"/>
              <a:t>    </a:t>
            </a:r>
            <a:r>
              <a:rPr lang="en-US" sz="1600" dirty="0" err="1"/>
              <a:t>appId</a:t>
            </a:r>
            <a:r>
              <a:rPr lang="en-US" sz="1600" dirty="0"/>
              <a:t>: </a:t>
            </a:r>
            <a:r>
              <a:rPr lang="en-US" sz="1600" dirty="0" err="1"/>
              <a:t>process.env.MICROSOFT_APP_ID</a:t>
            </a:r>
            <a:r>
              <a:rPr lang="en-US" sz="1600" dirty="0"/>
              <a:t>,</a:t>
            </a:r>
          </a:p>
          <a:p>
            <a:r>
              <a:rPr lang="en-US" sz="1600" dirty="0"/>
              <a:t>    </a:t>
            </a:r>
            <a:r>
              <a:rPr lang="en-US" sz="1600" dirty="0" err="1"/>
              <a:t>appPassword</a:t>
            </a:r>
            <a:r>
              <a:rPr lang="en-US" sz="1600" dirty="0"/>
              <a:t>: </a:t>
            </a:r>
            <a:r>
              <a:rPr lang="en-US" sz="1600" dirty="0" err="1"/>
              <a:t>process.env.MICROSOFT_APP_PASSWORD</a:t>
            </a:r>
            <a:endParaRPr lang="en-US" sz="1600" dirty="0"/>
          </a:p>
          <a:p>
            <a:r>
              <a:rPr lang="en-US" sz="1600" dirty="0"/>
              <a:t>});</a:t>
            </a:r>
          </a:p>
          <a:p>
            <a:endParaRPr lang="en-US" sz="1600" dirty="0"/>
          </a:p>
          <a:p>
            <a:r>
              <a:rPr lang="en-US" sz="1600" dirty="0" err="1"/>
              <a:t>var</a:t>
            </a:r>
            <a:r>
              <a:rPr lang="en-US" sz="1600" dirty="0"/>
              <a:t> bot = new </a:t>
            </a:r>
            <a:r>
              <a:rPr lang="en-US" sz="1600" dirty="0" err="1"/>
              <a:t>builder.UniversalBot</a:t>
            </a:r>
            <a:r>
              <a:rPr lang="en-US" sz="1600" dirty="0"/>
              <a:t>(connector);</a:t>
            </a:r>
          </a:p>
          <a:p>
            <a:r>
              <a:rPr lang="en-US" sz="1600" dirty="0" err="1"/>
              <a:t>server.post</a:t>
            </a:r>
            <a:r>
              <a:rPr lang="en-US" sz="1600" dirty="0"/>
              <a:t>('/</a:t>
            </a:r>
            <a:r>
              <a:rPr lang="en-US" sz="1600" dirty="0" err="1"/>
              <a:t>api</a:t>
            </a:r>
            <a:r>
              <a:rPr lang="en-US" sz="1600" dirty="0"/>
              <a:t>/messages', </a:t>
            </a:r>
            <a:r>
              <a:rPr lang="en-US" sz="1600" dirty="0" err="1"/>
              <a:t>connector.listen</a:t>
            </a:r>
            <a:r>
              <a:rPr lang="en-US" sz="1600" dirty="0"/>
              <a:t>());</a:t>
            </a:r>
          </a:p>
          <a:p>
            <a:endParaRPr lang="en-US" sz="1600" dirty="0"/>
          </a:p>
          <a:p>
            <a:r>
              <a:rPr lang="en-US" sz="1600" dirty="0"/>
              <a:t>// Root dialog</a:t>
            </a:r>
          </a:p>
          <a:p>
            <a:r>
              <a:rPr lang="en-US" sz="1600" b="1" dirty="0" err="1"/>
              <a:t>bot.dialog</a:t>
            </a:r>
            <a:r>
              <a:rPr lang="en-US" sz="1600" b="1" dirty="0"/>
              <a:t>('/', ...</a:t>
            </a:r>
          </a:p>
        </p:txBody>
      </p:sp>
    </p:spTree>
    <p:extLst>
      <p:ext uri="{BB962C8B-B14F-4D97-AF65-F5344CB8AC3E}">
        <p14:creationId xmlns:p14="http://schemas.microsoft.com/office/powerpoint/2010/main" val="2344483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 y="268312"/>
            <a:ext cx="12436475" cy="6457899"/>
          </a:xfrm>
          <a:prstGeom prst="rect">
            <a:avLst/>
          </a:prstGeom>
        </p:spPr>
      </p:pic>
    </p:spTree>
    <p:extLst>
      <p:ext uri="{BB962C8B-B14F-4D97-AF65-F5344CB8AC3E}">
        <p14:creationId xmlns:p14="http://schemas.microsoft.com/office/powerpoint/2010/main" val="1658356956"/>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Dialogs are serialized into stacks</a:t>
            </a:r>
          </a:p>
        </p:txBody>
      </p:sp>
      <p:sp>
        <p:nvSpPr>
          <p:cNvPr id="6" name="TextBox 5"/>
          <p:cNvSpPr txBox="1"/>
          <p:nvPr/>
        </p:nvSpPr>
        <p:spPr>
          <a:xfrm>
            <a:off x="3246437" y="1973262"/>
            <a:ext cx="8593355" cy="926407"/>
          </a:xfrm>
          <a:prstGeom prst="rect">
            <a:avLst/>
          </a:prstGeom>
          <a:noFill/>
        </p:spPr>
        <p:txBody>
          <a:bodyPr wrap="square" lIns="182880" tIns="146304" rIns="182880" bIns="146304" rtlCol="0">
            <a:spAutoFit/>
          </a:bodyPr>
          <a:lstStyle/>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This is how we know how to navigate “back”</a:t>
            </a: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Users won’t necessarily think that way</a:t>
            </a:r>
            <a:endParaRPr kumimoji="0" lang="en-US" sz="1600" b="1" i="0" u="none" strike="noStrike" kern="0" cap="none" spc="0" normalizeH="0" baseline="0" noProof="0" dirty="0">
              <a:ln>
                <a:noFill/>
              </a:ln>
              <a:solidFill>
                <a:srgbClr val="353535"/>
              </a:solidFill>
              <a:effectLst/>
              <a:uLnTx/>
              <a:uFillTx/>
              <a:latin typeface="Segoe UI Light"/>
              <a:ea typeface="+mn-ea"/>
              <a:cs typeface="+mn-cs"/>
            </a:endParaRPr>
          </a:p>
        </p:txBody>
      </p:sp>
      <p:sp>
        <p:nvSpPr>
          <p:cNvPr id="5" name="Rectangle 4"/>
          <p:cNvSpPr/>
          <p:nvPr/>
        </p:nvSpPr>
        <p:spPr bwMode="auto">
          <a:xfrm>
            <a:off x="427037" y="2278350"/>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Root Dialog</a:t>
            </a:r>
          </a:p>
        </p:txBody>
      </p:sp>
      <p:sp>
        <p:nvSpPr>
          <p:cNvPr id="7" name="Rectangle 6"/>
          <p:cNvSpPr/>
          <p:nvPr/>
        </p:nvSpPr>
        <p:spPr bwMode="auto">
          <a:xfrm>
            <a:off x="427037" y="3467757"/>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Dialog 1</a:t>
            </a:r>
          </a:p>
        </p:txBody>
      </p:sp>
      <p:sp>
        <p:nvSpPr>
          <p:cNvPr id="8" name="Rectangle 7"/>
          <p:cNvSpPr/>
          <p:nvPr/>
        </p:nvSpPr>
        <p:spPr bwMode="auto">
          <a:xfrm>
            <a:off x="427037" y="4604057"/>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Dialog 2</a:t>
            </a:r>
          </a:p>
        </p:txBody>
      </p:sp>
      <p:sp>
        <p:nvSpPr>
          <p:cNvPr id="9" name="Rectangle 8"/>
          <p:cNvSpPr/>
          <p:nvPr/>
        </p:nvSpPr>
        <p:spPr bwMode="auto">
          <a:xfrm>
            <a:off x="427037" y="5711272"/>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a:t>
            </a:r>
          </a:p>
        </p:txBody>
      </p:sp>
    </p:spTree>
    <p:extLst>
      <p:ext uri="{BB962C8B-B14F-4D97-AF65-F5344CB8AC3E}">
        <p14:creationId xmlns:p14="http://schemas.microsoft.com/office/powerpoint/2010/main" val="3699002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1265237" y="558329"/>
            <a:ext cx="10210799" cy="942018"/>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lang="en-US" sz="5400" kern="0" dirty="0">
                <a:solidFill>
                  <a:srgbClr val="0078D7"/>
                </a:solidFill>
                <a:latin typeface="Segoe UI Light"/>
              </a:rPr>
              <a:t>Once in a Decade Opportunity</a:t>
            </a:r>
            <a:endParaRPr kumimoji="0" lang="en-US" sz="5400" b="0" i="0" u="none" strike="noStrike" kern="0" cap="none" spc="0" normalizeH="0" baseline="0" noProof="0" dirty="0">
              <a:ln>
                <a:noFill/>
              </a:ln>
              <a:solidFill>
                <a:srgbClr val="0078D7"/>
              </a:solidFill>
              <a:effectLst/>
              <a:uLnTx/>
              <a:uFillTx/>
              <a:latin typeface="Segoe UI Light"/>
              <a:ea typeface="+mn-ea"/>
              <a:cs typeface="+mn-cs"/>
            </a:endParaRPr>
          </a:p>
        </p:txBody>
      </p:sp>
      <p:grpSp>
        <p:nvGrpSpPr>
          <p:cNvPr id="24" name="Group 23"/>
          <p:cNvGrpSpPr/>
          <p:nvPr/>
        </p:nvGrpSpPr>
        <p:grpSpPr>
          <a:xfrm>
            <a:off x="3092177" y="1632080"/>
            <a:ext cx="6252120" cy="426308"/>
            <a:chOff x="2142068" y="1582268"/>
            <a:chExt cx="7713131" cy="525931"/>
          </a:xfrm>
        </p:grpSpPr>
        <p:pic>
          <p:nvPicPr>
            <p:cNvPr id="13" name="Picture 12"/>
            <p:cNvPicPr>
              <a:picLocks noChangeAspect="1"/>
            </p:cNvPicPr>
            <p:nvPr/>
          </p:nvPicPr>
          <p:blipFill rotWithShape="1">
            <a:blip r:embed="rId3"/>
            <a:srcRect l="43978" t="11720" r="41918" b="72806"/>
            <a:stretch/>
          </p:blipFill>
          <p:spPr>
            <a:xfrm>
              <a:off x="2142068" y="1602588"/>
              <a:ext cx="505611" cy="505611"/>
            </a:xfrm>
            <a:prstGeom prst="rect">
              <a:avLst/>
            </a:prstGeom>
          </p:spPr>
        </p:pic>
        <p:pic>
          <p:nvPicPr>
            <p:cNvPr id="15" name="Picture 14"/>
            <p:cNvPicPr>
              <a:picLocks noChangeAspect="1"/>
            </p:cNvPicPr>
            <p:nvPr/>
          </p:nvPicPr>
          <p:blipFill rotWithShape="1">
            <a:blip r:embed="rId3"/>
            <a:srcRect l="43814" t="41409" r="42082" b="43117"/>
            <a:stretch/>
          </p:blipFill>
          <p:spPr>
            <a:xfrm>
              <a:off x="3337680" y="1602588"/>
              <a:ext cx="505611" cy="505611"/>
            </a:xfrm>
            <a:prstGeom prst="rect">
              <a:avLst/>
            </a:prstGeom>
          </p:spPr>
        </p:pic>
        <p:pic>
          <p:nvPicPr>
            <p:cNvPr id="16" name="Picture 15"/>
            <p:cNvPicPr>
              <a:picLocks noChangeAspect="1"/>
            </p:cNvPicPr>
            <p:nvPr/>
          </p:nvPicPr>
          <p:blipFill rotWithShape="1">
            <a:blip r:embed="rId3"/>
            <a:srcRect l="70054" t="41409" r="14005" b="43117"/>
            <a:stretch/>
          </p:blipFill>
          <p:spPr>
            <a:xfrm>
              <a:off x="4397826" y="1595121"/>
              <a:ext cx="562006" cy="497252"/>
            </a:xfrm>
            <a:prstGeom prst="rect">
              <a:avLst/>
            </a:prstGeom>
          </p:spPr>
        </p:pic>
        <p:pic>
          <p:nvPicPr>
            <p:cNvPr id="17" name="Picture 16"/>
            <p:cNvPicPr>
              <a:picLocks noChangeAspect="1"/>
            </p:cNvPicPr>
            <p:nvPr/>
          </p:nvPicPr>
          <p:blipFill rotWithShape="1">
            <a:blip r:embed="rId3"/>
            <a:srcRect l="70972" t="71277" r="14924" b="13249"/>
            <a:stretch/>
          </p:blipFill>
          <p:spPr>
            <a:xfrm>
              <a:off x="5514367" y="1602588"/>
              <a:ext cx="505611" cy="505611"/>
            </a:xfrm>
            <a:prstGeom prst="rect">
              <a:avLst/>
            </a:prstGeom>
          </p:spPr>
        </p:pic>
        <p:pic>
          <p:nvPicPr>
            <p:cNvPr id="18" name="Picture 17"/>
            <p:cNvPicPr>
              <a:picLocks noChangeAspect="1"/>
            </p:cNvPicPr>
            <p:nvPr/>
          </p:nvPicPr>
          <p:blipFill rotWithShape="1">
            <a:blip r:embed="rId3"/>
            <a:srcRect l="16510" t="41408" r="69386" b="43118"/>
            <a:stretch/>
          </p:blipFill>
          <p:spPr>
            <a:xfrm>
              <a:off x="6599913" y="1602588"/>
              <a:ext cx="472673" cy="472673"/>
            </a:xfrm>
            <a:prstGeom prst="rect">
              <a:avLst/>
            </a:prstGeom>
          </p:spPr>
        </p:pic>
        <p:pic>
          <p:nvPicPr>
            <p:cNvPr id="19" name="Picture 18"/>
            <p:cNvPicPr>
              <a:picLocks noChangeAspect="1"/>
            </p:cNvPicPr>
            <p:nvPr/>
          </p:nvPicPr>
          <p:blipFill rotWithShape="1">
            <a:blip r:embed="rId3"/>
            <a:srcRect l="16510" t="70737" r="69386" b="13789"/>
            <a:stretch/>
          </p:blipFill>
          <p:spPr>
            <a:xfrm>
              <a:off x="7517051" y="1582268"/>
              <a:ext cx="505611" cy="505611"/>
            </a:xfrm>
            <a:prstGeom prst="rect">
              <a:avLst/>
            </a:prstGeom>
          </p:spPr>
        </p:pic>
        <p:pic>
          <p:nvPicPr>
            <p:cNvPr id="20" name="Picture 19"/>
            <p:cNvPicPr>
              <a:picLocks noChangeAspect="1"/>
            </p:cNvPicPr>
            <p:nvPr/>
          </p:nvPicPr>
          <p:blipFill rotWithShape="1">
            <a:blip r:embed="rId3"/>
            <a:srcRect l="70958" t="11540" r="14938" b="72986"/>
            <a:stretch/>
          </p:blipFill>
          <p:spPr>
            <a:xfrm>
              <a:off x="8433263" y="1597508"/>
              <a:ext cx="505611" cy="505611"/>
            </a:xfrm>
            <a:prstGeom prst="rect">
              <a:avLst/>
            </a:prstGeom>
          </p:spPr>
        </p:pic>
        <p:sp>
          <p:nvSpPr>
            <p:cNvPr id="22" name="Freeform 43"/>
            <p:cNvSpPr>
              <a:spLocks noEditPoints="1"/>
            </p:cNvSpPr>
            <p:nvPr/>
          </p:nvSpPr>
          <p:spPr bwMode="auto">
            <a:xfrm>
              <a:off x="9451078" y="1644947"/>
              <a:ext cx="404121" cy="404121"/>
            </a:xfrm>
            <a:custGeom>
              <a:avLst/>
              <a:gdLst>
                <a:gd name="T0" fmla="*/ 173 w 183"/>
                <a:gd name="T1" fmla="*/ 0 h 183"/>
                <a:gd name="T2" fmla="*/ 11 w 183"/>
                <a:gd name="T3" fmla="*/ 0 h 183"/>
                <a:gd name="T4" fmla="*/ 0 w 183"/>
                <a:gd name="T5" fmla="*/ 10 h 183"/>
                <a:gd name="T6" fmla="*/ 0 w 183"/>
                <a:gd name="T7" fmla="*/ 173 h 183"/>
                <a:gd name="T8" fmla="*/ 11 w 183"/>
                <a:gd name="T9" fmla="*/ 183 h 183"/>
                <a:gd name="T10" fmla="*/ 173 w 183"/>
                <a:gd name="T11" fmla="*/ 183 h 183"/>
                <a:gd name="T12" fmla="*/ 183 w 183"/>
                <a:gd name="T13" fmla="*/ 173 h 183"/>
                <a:gd name="T14" fmla="*/ 183 w 183"/>
                <a:gd name="T15" fmla="*/ 10 h 183"/>
                <a:gd name="T16" fmla="*/ 173 w 183"/>
                <a:gd name="T17" fmla="*/ 0 h 183"/>
                <a:gd name="T18" fmla="*/ 156 w 183"/>
                <a:gd name="T19" fmla="*/ 103 h 183"/>
                <a:gd name="T20" fmla="*/ 131 w 183"/>
                <a:gd name="T21" fmla="*/ 103 h 183"/>
                <a:gd name="T22" fmla="*/ 131 w 183"/>
                <a:gd name="T23" fmla="*/ 170 h 183"/>
                <a:gd name="T24" fmla="*/ 105 w 183"/>
                <a:gd name="T25" fmla="*/ 170 h 183"/>
                <a:gd name="T26" fmla="*/ 105 w 183"/>
                <a:gd name="T27" fmla="*/ 103 h 183"/>
                <a:gd name="T28" fmla="*/ 87 w 183"/>
                <a:gd name="T29" fmla="*/ 103 h 183"/>
                <a:gd name="T30" fmla="*/ 87 w 183"/>
                <a:gd name="T31" fmla="*/ 78 h 183"/>
                <a:gd name="T32" fmla="*/ 105 w 183"/>
                <a:gd name="T33" fmla="*/ 78 h 183"/>
                <a:gd name="T34" fmla="*/ 105 w 183"/>
                <a:gd name="T35" fmla="*/ 58 h 183"/>
                <a:gd name="T36" fmla="*/ 140 w 183"/>
                <a:gd name="T37" fmla="*/ 26 h 183"/>
                <a:gd name="T38" fmla="*/ 157 w 183"/>
                <a:gd name="T39" fmla="*/ 27 h 183"/>
                <a:gd name="T40" fmla="*/ 156 w 183"/>
                <a:gd name="T41" fmla="*/ 50 h 183"/>
                <a:gd name="T42" fmla="*/ 141 w 183"/>
                <a:gd name="T43" fmla="*/ 50 h 183"/>
                <a:gd name="T44" fmla="*/ 131 w 183"/>
                <a:gd name="T45" fmla="*/ 61 h 183"/>
                <a:gd name="T46" fmla="*/ 131 w 183"/>
                <a:gd name="T47" fmla="*/ 78 h 183"/>
                <a:gd name="T48" fmla="*/ 157 w 183"/>
                <a:gd name="T49" fmla="*/ 78 h 183"/>
                <a:gd name="T50" fmla="*/ 156 w 183"/>
                <a:gd name="T51" fmla="*/ 10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3" h="183">
                  <a:moveTo>
                    <a:pt x="173" y="0"/>
                  </a:moveTo>
                  <a:cubicBezTo>
                    <a:pt x="11" y="0"/>
                    <a:pt x="11" y="0"/>
                    <a:pt x="11" y="0"/>
                  </a:cubicBezTo>
                  <a:cubicBezTo>
                    <a:pt x="5" y="0"/>
                    <a:pt x="0" y="4"/>
                    <a:pt x="0" y="10"/>
                  </a:cubicBezTo>
                  <a:cubicBezTo>
                    <a:pt x="0" y="173"/>
                    <a:pt x="0" y="173"/>
                    <a:pt x="0" y="173"/>
                  </a:cubicBezTo>
                  <a:cubicBezTo>
                    <a:pt x="0" y="178"/>
                    <a:pt x="5" y="183"/>
                    <a:pt x="11" y="183"/>
                  </a:cubicBezTo>
                  <a:cubicBezTo>
                    <a:pt x="173" y="183"/>
                    <a:pt x="173" y="183"/>
                    <a:pt x="173" y="183"/>
                  </a:cubicBezTo>
                  <a:cubicBezTo>
                    <a:pt x="179" y="183"/>
                    <a:pt x="183" y="178"/>
                    <a:pt x="183" y="173"/>
                  </a:cubicBezTo>
                  <a:cubicBezTo>
                    <a:pt x="183" y="10"/>
                    <a:pt x="183" y="10"/>
                    <a:pt x="183" y="10"/>
                  </a:cubicBezTo>
                  <a:cubicBezTo>
                    <a:pt x="183" y="4"/>
                    <a:pt x="179" y="0"/>
                    <a:pt x="173" y="0"/>
                  </a:cubicBezTo>
                  <a:close/>
                  <a:moveTo>
                    <a:pt x="156" y="103"/>
                  </a:moveTo>
                  <a:cubicBezTo>
                    <a:pt x="131" y="103"/>
                    <a:pt x="131" y="103"/>
                    <a:pt x="131" y="103"/>
                  </a:cubicBezTo>
                  <a:cubicBezTo>
                    <a:pt x="131" y="170"/>
                    <a:pt x="131" y="170"/>
                    <a:pt x="131" y="170"/>
                  </a:cubicBezTo>
                  <a:cubicBezTo>
                    <a:pt x="105" y="170"/>
                    <a:pt x="105" y="170"/>
                    <a:pt x="105" y="170"/>
                  </a:cubicBezTo>
                  <a:cubicBezTo>
                    <a:pt x="105" y="103"/>
                    <a:pt x="105" y="103"/>
                    <a:pt x="105" y="103"/>
                  </a:cubicBezTo>
                  <a:cubicBezTo>
                    <a:pt x="87" y="103"/>
                    <a:pt x="87" y="103"/>
                    <a:pt x="87" y="103"/>
                  </a:cubicBezTo>
                  <a:cubicBezTo>
                    <a:pt x="87" y="78"/>
                    <a:pt x="87" y="78"/>
                    <a:pt x="87" y="78"/>
                  </a:cubicBezTo>
                  <a:cubicBezTo>
                    <a:pt x="105" y="78"/>
                    <a:pt x="105" y="78"/>
                    <a:pt x="105" y="78"/>
                  </a:cubicBezTo>
                  <a:cubicBezTo>
                    <a:pt x="105" y="58"/>
                    <a:pt x="105" y="58"/>
                    <a:pt x="105" y="58"/>
                  </a:cubicBezTo>
                  <a:cubicBezTo>
                    <a:pt x="105" y="41"/>
                    <a:pt x="115" y="26"/>
                    <a:pt x="140" y="26"/>
                  </a:cubicBezTo>
                  <a:cubicBezTo>
                    <a:pt x="149" y="26"/>
                    <a:pt x="157" y="27"/>
                    <a:pt x="157" y="27"/>
                  </a:cubicBezTo>
                  <a:cubicBezTo>
                    <a:pt x="156" y="50"/>
                    <a:pt x="156" y="50"/>
                    <a:pt x="156" y="50"/>
                  </a:cubicBezTo>
                  <a:cubicBezTo>
                    <a:pt x="156" y="50"/>
                    <a:pt x="149" y="50"/>
                    <a:pt x="141" y="50"/>
                  </a:cubicBezTo>
                  <a:cubicBezTo>
                    <a:pt x="132" y="50"/>
                    <a:pt x="131" y="54"/>
                    <a:pt x="131" y="61"/>
                  </a:cubicBezTo>
                  <a:cubicBezTo>
                    <a:pt x="131" y="78"/>
                    <a:pt x="131" y="78"/>
                    <a:pt x="131" y="78"/>
                  </a:cubicBezTo>
                  <a:cubicBezTo>
                    <a:pt x="157" y="78"/>
                    <a:pt x="157" y="78"/>
                    <a:pt x="157" y="78"/>
                  </a:cubicBezTo>
                  <a:lnTo>
                    <a:pt x="156" y="103"/>
                  </a:lnTo>
                  <a:close/>
                </a:path>
              </a:pathLst>
            </a:custGeom>
            <a:solidFill>
              <a:srgbClr val="3B5998"/>
            </a:solidFill>
            <a:ln>
              <a:noFill/>
            </a:ln>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sp>
        <p:nvSpPr>
          <p:cNvPr id="21" name="Text Placeholder 3"/>
          <p:cNvSpPr txBox="1">
            <a:spLocks/>
          </p:cNvSpPr>
          <p:nvPr/>
        </p:nvSpPr>
        <p:spPr>
          <a:xfrm>
            <a:off x="198437" y="2659062"/>
            <a:ext cx="11887200" cy="3416320"/>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Wingdings" panose="05000000000000000000" pitchFamily="2" charset="2"/>
              <a:buChar char="q"/>
            </a:pPr>
            <a:r>
              <a:rPr lang="pt-BR" sz="2800" dirty="0"/>
              <a:t>High demand from companies of all sizes</a:t>
            </a:r>
          </a:p>
          <a:p>
            <a:pPr>
              <a:buFont typeface="Wingdings" panose="05000000000000000000" pitchFamily="2" charset="2"/>
              <a:buChar char="q"/>
            </a:pPr>
            <a:r>
              <a:rPr lang="pt-BR" sz="2800" dirty="0"/>
              <a:t>Opportunity for more natural experiences</a:t>
            </a:r>
          </a:p>
          <a:p>
            <a:pPr>
              <a:buFont typeface="Wingdings" panose="05000000000000000000" pitchFamily="2" charset="2"/>
              <a:buChar char="q"/>
            </a:pPr>
            <a:r>
              <a:rPr lang="pt-BR" sz="2800" dirty="0"/>
              <a:t>Users spending more time on messaging apps</a:t>
            </a:r>
          </a:p>
          <a:p>
            <a:pPr>
              <a:buFont typeface="Wingdings" panose="05000000000000000000" pitchFamily="2" charset="2"/>
              <a:buChar char="q"/>
            </a:pPr>
            <a:r>
              <a:rPr lang="pt-BR" sz="2800" dirty="0"/>
              <a:t>Simpler deployment/update model than apps</a:t>
            </a:r>
          </a:p>
          <a:p>
            <a:pPr>
              <a:buFont typeface="Wingdings" panose="05000000000000000000" pitchFamily="2" charset="2"/>
              <a:buChar char="q"/>
            </a:pPr>
            <a:r>
              <a:rPr lang="pt-BR" sz="2800" dirty="0"/>
              <a:t>App ecosystem overly crowded</a:t>
            </a:r>
          </a:p>
          <a:p>
            <a:pPr>
              <a:buFont typeface="Wingdings" panose="05000000000000000000" pitchFamily="2" charset="2"/>
              <a:buChar char="q"/>
            </a:pPr>
            <a:r>
              <a:rPr lang="pt-BR" sz="2800" dirty="0"/>
              <a:t>Everybody wants to automate something</a:t>
            </a:r>
          </a:p>
          <a:p>
            <a:pPr>
              <a:buFont typeface="Wingdings" panose="05000000000000000000" pitchFamily="2" charset="2"/>
              <a:buChar char="q"/>
            </a:pPr>
            <a:endParaRPr lang="en-US" sz="2800" dirty="0"/>
          </a:p>
          <a:p>
            <a:pPr>
              <a:buFont typeface="Wingdings" panose="05000000000000000000" pitchFamily="2" charset="2"/>
              <a:buChar char="q"/>
            </a:pPr>
            <a:endParaRPr lang="en-US" sz="2800" dirty="0"/>
          </a:p>
        </p:txBody>
      </p:sp>
    </p:spTree>
    <p:extLst>
      <p:ext uri="{BB962C8B-B14F-4D97-AF65-F5344CB8AC3E}">
        <p14:creationId xmlns:p14="http://schemas.microsoft.com/office/powerpoint/2010/main" val="4079881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300"/>
                                        <p:tgtEl>
                                          <p:spTgt spid="49"/>
                                        </p:tgtEl>
                                      </p:cBhvr>
                                    </p:animEffect>
                                  </p:childTnLst>
                                </p:cTn>
                              </p:par>
                              <p:par>
                                <p:cTn id="8" presetID="42" presetClass="path" presetSubtype="0" decel="100000" fill="hold" grpId="1" nodeType="withEffect">
                                  <p:stCondLst>
                                    <p:cond delay="0"/>
                                  </p:stCondLst>
                                  <p:childTnLst>
                                    <p:animMotion origin="layout" path="M 0 -2.17431E-6 L 0 0.07717 " pathEditMode="relative" rAng="0" ptsTypes="AA">
                                      <p:cBhvr>
                                        <p:cTn id="9" dur="500" spd="-100000" fill="hold"/>
                                        <p:tgtEl>
                                          <p:spTgt spid="49"/>
                                        </p:tgtEl>
                                        <p:attrNameLst>
                                          <p:attrName>ppt_x</p:attrName>
                                          <p:attrName>ppt_y</p:attrName>
                                        </p:attrNameLst>
                                      </p:cBhvr>
                                      <p:rCtr x="0" y="3858"/>
                                    </p:animMotion>
                                  </p:childTnLst>
                                </p:cTn>
                              </p:par>
                              <p:par>
                                <p:cTn id="10" presetID="10" presetClass="entr" presetSubtype="0" fill="hold" nodeType="withEffect">
                                  <p:stCondLst>
                                    <p:cond delay="25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300"/>
                                        <p:tgtEl>
                                          <p:spTgt spid="24"/>
                                        </p:tgtEl>
                                      </p:cBhvr>
                                    </p:animEffect>
                                  </p:childTnLst>
                                </p:cTn>
                              </p:par>
                              <p:par>
                                <p:cTn id="13" presetID="42" presetClass="path" presetSubtype="0" decel="100000" fill="hold" nodeType="withEffect">
                                  <p:stCondLst>
                                    <p:cond delay="50"/>
                                  </p:stCondLst>
                                  <p:childTnLst>
                                    <p:animMotion origin="layout" path="M 0 5.90104E-7 L 0 0.07717 " pathEditMode="relative" rAng="0" ptsTypes="AA">
                                      <p:cBhvr>
                                        <p:cTn id="14" dur="500" spd="-100000" fill="hold"/>
                                        <p:tgtEl>
                                          <p:spTgt spid="24"/>
                                        </p:tgtEl>
                                        <p:attrNameLst>
                                          <p:attrName>ppt_x</p:attrName>
                                          <p:attrName>ppt_y</p:attrName>
                                        </p:attrNameLst>
                                      </p:cBhvr>
                                      <p:rCtr x="0" y="385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Redirecting to a Dialog</a:t>
            </a:r>
          </a:p>
        </p:txBody>
      </p:sp>
      <p:sp>
        <p:nvSpPr>
          <p:cNvPr id="5" name="Text Placeholder 4"/>
          <p:cNvSpPr>
            <a:spLocks noGrp="1"/>
          </p:cNvSpPr>
          <p:nvPr>
            <p:ph type="body" sz="quarter" idx="10"/>
          </p:nvPr>
        </p:nvSpPr>
        <p:spPr>
          <a:xfrm>
            <a:off x="122237" y="1668462"/>
            <a:ext cx="11887199" cy="4739759"/>
          </a:xfrm>
        </p:spPr>
        <p:txBody>
          <a:bodyPr/>
          <a:lstStyle/>
          <a:p>
            <a:r>
              <a:rPr lang="en-US" sz="1600" dirty="0" err="1"/>
              <a:t>bot.dialog</a:t>
            </a:r>
            <a:r>
              <a:rPr lang="en-US" sz="1600" dirty="0"/>
              <a:t>('/', new </a:t>
            </a:r>
            <a:r>
              <a:rPr lang="en-US" sz="1600" dirty="0" err="1"/>
              <a:t>builder.IntentDialog</a:t>
            </a:r>
            <a:r>
              <a:rPr lang="en-US" sz="1600" dirty="0"/>
              <a:t>()</a:t>
            </a:r>
          </a:p>
          <a:p>
            <a:r>
              <a:rPr lang="en-US" sz="1600" dirty="0"/>
              <a:t>//Did the user type 'order'?</a:t>
            </a:r>
          </a:p>
          <a:p>
            <a:r>
              <a:rPr lang="en-US" sz="1600" dirty="0"/>
              <a:t>.</a:t>
            </a:r>
            <a:r>
              <a:rPr lang="en-US" sz="1600" dirty="0" err="1"/>
              <a:t>matchesAny</a:t>
            </a:r>
            <a:r>
              <a:rPr lang="en-US" sz="1600" dirty="0"/>
              <a:t>([/order/i], [ </a:t>
            </a:r>
          </a:p>
          <a:p>
            <a:r>
              <a:rPr lang="en-US" sz="1600" dirty="0"/>
              <a:t>    function (session) {</a:t>
            </a:r>
          </a:p>
          <a:p>
            <a:r>
              <a:rPr lang="en-US" sz="1600" dirty="0"/>
              <a:t>        //Let's invoke then the new order dialog</a:t>
            </a:r>
          </a:p>
          <a:p>
            <a:r>
              <a:rPr lang="en-US" sz="1600" dirty="0"/>
              <a:t>        </a:t>
            </a:r>
            <a:r>
              <a:rPr lang="en-US" sz="1600" b="1" dirty="0" err="1">
                <a:highlight>
                  <a:srgbClr val="FFFF00"/>
                </a:highlight>
              </a:rPr>
              <a:t>session.beginDialog</a:t>
            </a:r>
            <a:r>
              <a:rPr lang="en-US" sz="1600" b="1" dirty="0">
                <a:highlight>
                  <a:srgbClr val="FFFF00"/>
                </a:highlight>
              </a:rPr>
              <a:t>('/</a:t>
            </a:r>
            <a:r>
              <a:rPr lang="en-US" sz="1600" b="1" dirty="0" err="1">
                <a:highlight>
                  <a:srgbClr val="FFFF00"/>
                </a:highlight>
              </a:rPr>
              <a:t>newOrder</a:t>
            </a:r>
            <a:r>
              <a:rPr lang="en-US" sz="1600" b="1" dirty="0">
                <a:highlight>
                  <a:srgbClr val="FFFF00"/>
                </a:highlight>
              </a:rPr>
              <a:t>');</a:t>
            </a:r>
          </a:p>
          <a:p>
            <a:r>
              <a:rPr lang="en-US" sz="1600" dirty="0"/>
              <a:t>    },</a:t>
            </a:r>
          </a:p>
          <a:p>
            <a:endParaRPr lang="en-US" sz="1600" dirty="0"/>
          </a:p>
          <a:p>
            <a:r>
              <a:rPr lang="en-US" sz="1600" dirty="0"/>
              <a:t>    function (session, result) {</a:t>
            </a:r>
          </a:p>
          <a:p>
            <a:r>
              <a:rPr lang="en-US" sz="1600" dirty="0"/>
              <a:t>        //This will get us whatever the new order dialog decided to return to us</a:t>
            </a:r>
          </a:p>
          <a:p>
            <a:r>
              <a:rPr lang="en-US" sz="1600" dirty="0"/>
              <a:t>        </a:t>
            </a:r>
            <a:r>
              <a:rPr lang="en-US" sz="1600" dirty="0" err="1"/>
              <a:t>var</a:t>
            </a:r>
            <a:r>
              <a:rPr lang="en-US" sz="1600" dirty="0"/>
              <a:t> </a:t>
            </a:r>
            <a:r>
              <a:rPr lang="en-US" sz="1600" dirty="0" err="1"/>
              <a:t>resultFromNewOrder</a:t>
            </a:r>
            <a:r>
              <a:rPr lang="en-US" sz="1600" dirty="0"/>
              <a:t> = </a:t>
            </a:r>
            <a:r>
              <a:rPr lang="en-US" sz="1600" dirty="0" err="1"/>
              <a:t>result.response</a:t>
            </a:r>
            <a:r>
              <a:rPr lang="en-US" sz="1600" dirty="0"/>
              <a:t>;</a:t>
            </a:r>
          </a:p>
          <a:p>
            <a:endParaRPr lang="en-US" sz="1600" dirty="0"/>
          </a:p>
          <a:p>
            <a:r>
              <a:rPr lang="en-US" sz="1600" dirty="0"/>
              <a:t>        </a:t>
            </a:r>
            <a:r>
              <a:rPr lang="en-US" sz="1600" dirty="0" err="1"/>
              <a:t>session.send</a:t>
            </a:r>
            <a:r>
              <a:rPr lang="en-US" sz="1600" dirty="0"/>
              <a:t>('New order dialog just told me this: %s', </a:t>
            </a:r>
            <a:r>
              <a:rPr lang="en-US" sz="1600" dirty="0" err="1"/>
              <a:t>resultFromNewOrder</a:t>
            </a:r>
            <a:r>
              <a:rPr lang="en-US" sz="1600" dirty="0"/>
              <a:t>');</a:t>
            </a:r>
          </a:p>
          <a:p>
            <a:r>
              <a:rPr lang="en-US" sz="1600" dirty="0"/>
              <a:t>        //We are now done with the root dialog</a:t>
            </a:r>
          </a:p>
          <a:p>
            <a:r>
              <a:rPr lang="en-US" sz="1600" dirty="0"/>
              <a:t>        </a:t>
            </a:r>
            <a:r>
              <a:rPr lang="en-US" sz="1600" dirty="0" err="1"/>
              <a:t>session.endDialog</a:t>
            </a:r>
            <a:r>
              <a:rPr lang="en-US" sz="1600" dirty="0"/>
              <a:t>(); </a:t>
            </a:r>
          </a:p>
          <a:p>
            <a:r>
              <a:rPr lang="en-US" sz="1600" dirty="0"/>
              <a:t>    }</a:t>
            </a:r>
          </a:p>
          <a:p>
            <a:r>
              <a:rPr lang="en-US" sz="1600" dirty="0"/>
              <a:t>])</a:t>
            </a:r>
          </a:p>
        </p:txBody>
      </p:sp>
    </p:spTree>
    <p:extLst>
      <p:ext uri="{BB962C8B-B14F-4D97-AF65-F5344CB8AC3E}">
        <p14:creationId xmlns:p14="http://schemas.microsoft.com/office/powerpoint/2010/main" val="4068155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Redirecting to a Dialog</a:t>
            </a:r>
          </a:p>
        </p:txBody>
      </p:sp>
      <p:sp>
        <p:nvSpPr>
          <p:cNvPr id="5" name="Text Placeholder 4"/>
          <p:cNvSpPr>
            <a:spLocks noGrp="1"/>
          </p:cNvSpPr>
          <p:nvPr>
            <p:ph type="body" sz="quarter" idx="10"/>
          </p:nvPr>
        </p:nvSpPr>
        <p:spPr>
          <a:xfrm>
            <a:off x="122237" y="1668462"/>
            <a:ext cx="11887199" cy="3557897"/>
          </a:xfrm>
        </p:spPr>
        <p:txBody>
          <a:bodyPr/>
          <a:lstStyle/>
          <a:p>
            <a:r>
              <a:rPr lang="en-US" sz="1600" dirty="0" err="1">
                <a:solidFill>
                  <a:schemeClr val="tx1">
                    <a:lumMod val="75000"/>
                  </a:schemeClr>
                </a:solidFill>
              </a:rPr>
              <a:t>bot.dialog</a:t>
            </a:r>
            <a:r>
              <a:rPr lang="en-US" sz="1600" dirty="0">
                <a:solidFill>
                  <a:schemeClr val="tx1">
                    <a:lumMod val="75000"/>
                  </a:schemeClr>
                </a:solidFill>
              </a:rPr>
              <a:t>('/</a:t>
            </a:r>
            <a:r>
              <a:rPr lang="en-US" sz="1600" dirty="0" err="1">
                <a:solidFill>
                  <a:schemeClr val="tx1">
                    <a:lumMod val="75000"/>
                  </a:schemeClr>
                </a:solidFill>
              </a:rPr>
              <a:t>startCampaign</a:t>
            </a:r>
            <a:r>
              <a:rPr lang="en-US" sz="1600" dirty="0">
                <a:solidFill>
                  <a:schemeClr val="tx1">
                    <a:lumMod val="75000"/>
                  </a:schemeClr>
                </a:solidFill>
              </a:rPr>
              <a:t>', [</a:t>
            </a:r>
          </a:p>
          <a:p>
            <a:r>
              <a:rPr lang="en-US" sz="1600" dirty="0">
                <a:solidFill>
                  <a:schemeClr val="tx1">
                    <a:lumMod val="75000"/>
                  </a:schemeClr>
                </a:solidFill>
              </a:rPr>
              <a:t>	function (session, </a:t>
            </a:r>
            <a:r>
              <a:rPr lang="en-US" sz="1600" dirty="0" err="1">
                <a:solidFill>
                  <a:schemeClr val="tx1">
                    <a:lumMod val="75000"/>
                  </a:schemeClr>
                </a:solidFill>
              </a:rPr>
              <a:t>args</a:t>
            </a:r>
            <a:r>
              <a:rPr lang="en-US" sz="1600" dirty="0">
                <a:solidFill>
                  <a:schemeClr val="tx1">
                    <a:lumMod val="75000"/>
                  </a:schemeClr>
                </a:solidFill>
              </a:rPr>
              <a:t>, next) {</a:t>
            </a:r>
          </a:p>
          <a:p>
            <a:r>
              <a:rPr lang="en-US" sz="1600" dirty="0">
                <a:solidFill>
                  <a:schemeClr val="tx1">
                    <a:lumMod val="75000"/>
                  </a:schemeClr>
                </a:solidFill>
              </a:rPr>
              <a:t>		</a:t>
            </a:r>
            <a:r>
              <a:rPr lang="en-US" sz="1600" dirty="0" err="1">
                <a:solidFill>
                  <a:schemeClr val="tx1">
                    <a:lumMod val="75000"/>
                  </a:schemeClr>
                </a:solidFill>
              </a:rPr>
              <a:t>builder.Prompts.confirm</a:t>
            </a:r>
            <a:r>
              <a:rPr lang="en-US" sz="1600" dirty="0">
                <a:solidFill>
                  <a:schemeClr val="tx1">
                    <a:lumMod val="75000"/>
                  </a:schemeClr>
                </a:solidFill>
              </a:rPr>
              <a:t>(session, 'Do you already have a gift in mind?');</a:t>
            </a:r>
          </a:p>
          <a:p>
            <a:r>
              <a:rPr lang="en-US" sz="1600" dirty="0">
                <a:solidFill>
                  <a:schemeClr val="tx1">
                    <a:lumMod val="75000"/>
                  </a:schemeClr>
                </a:solidFill>
              </a:rPr>
              <a:t>	},</a:t>
            </a:r>
          </a:p>
          <a:p>
            <a:r>
              <a:rPr lang="en-US" sz="1600" dirty="0">
                <a:solidFill>
                  <a:schemeClr val="tx1">
                    <a:lumMod val="75000"/>
                  </a:schemeClr>
                </a:solidFill>
              </a:rPr>
              <a:t>	function (session, </a:t>
            </a:r>
            <a:r>
              <a:rPr lang="en-US" sz="1600" dirty="0" err="1">
                <a:solidFill>
                  <a:schemeClr val="tx1">
                    <a:lumMod val="75000"/>
                  </a:schemeClr>
                </a:solidFill>
              </a:rPr>
              <a:t>args</a:t>
            </a:r>
            <a:r>
              <a:rPr lang="en-US" sz="1600" dirty="0">
                <a:solidFill>
                  <a:schemeClr val="tx1">
                    <a:lumMod val="75000"/>
                  </a:schemeClr>
                </a:solidFill>
              </a:rPr>
              <a:t>, next ) {</a:t>
            </a:r>
          </a:p>
          <a:p>
            <a:r>
              <a:rPr lang="en-US" sz="1600" dirty="0">
                <a:solidFill>
                  <a:schemeClr val="tx1">
                    <a:lumMod val="75000"/>
                  </a:schemeClr>
                </a:solidFill>
              </a:rPr>
              <a:t>		if (</a:t>
            </a:r>
            <a:r>
              <a:rPr lang="en-US" sz="1600" dirty="0" err="1">
                <a:solidFill>
                  <a:schemeClr val="tx1">
                    <a:lumMod val="75000"/>
                  </a:schemeClr>
                </a:solidFill>
              </a:rPr>
              <a:t>args.response</a:t>
            </a:r>
            <a:r>
              <a:rPr lang="en-US" sz="1600" dirty="0">
                <a:solidFill>
                  <a:schemeClr val="tx1">
                    <a:lumMod val="75000"/>
                  </a:schemeClr>
                </a:solidFill>
              </a:rPr>
              <a:t>) {</a:t>
            </a:r>
          </a:p>
          <a:p>
            <a:r>
              <a:rPr lang="en-US" sz="1600" dirty="0">
                <a:solidFill>
                  <a:schemeClr val="tx1">
                    <a:lumMod val="75000"/>
                  </a:schemeClr>
                </a:solidFill>
              </a:rPr>
              <a:t>			</a:t>
            </a:r>
            <a:r>
              <a:rPr lang="en-US" sz="1600" dirty="0" err="1">
                <a:solidFill>
                  <a:schemeClr val="tx1">
                    <a:lumMod val="75000"/>
                  </a:schemeClr>
                </a:solidFill>
              </a:rPr>
              <a:t>builder.Prompts.choice</a:t>
            </a:r>
            <a:r>
              <a:rPr lang="en-US" sz="1600" dirty="0">
                <a:solidFill>
                  <a:schemeClr val="tx1">
                    <a:lumMod val="75000"/>
                  </a:schemeClr>
                </a:solidFill>
              </a:rPr>
              <a:t>(session, 'Is your gift from the website or elsewhere?', 			['I found my gift the site', 'I found my gift from an external site', 				'I </a:t>
            </a:r>
            <a:r>
              <a:rPr lang="en-US" sz="1600" dirty="0" err="1">
                <a:solidFill>
                  <a:schemeClr val="tx1">
                    <a:lumMod val="75000"/>
                  </a:schemeClr>
                </a:solidFill>
              </a:rPr>
              <a:t>didn</a:t>
            </a:r>
            <a:r>
              <a:rPr lang="en-US" sz="1600" dirty="0">
                <a:solidFill>
                  <a:schemeClr val="tx1">
                    <a:lumMod val="75000"/>
                  </a:schemeClr>
                </a:solidFill>
              </a:rPr>
              <a:t>\'t find my gift yet']);</a:t>
            </a:r>
          </a:p>
          <a:p>
            <a:r>
              <a:rPr lang="en-US" sz="1600" dirty="0">
                <a:solidFill>
                  <a:schemeClr val="tx1">
                    <a:lumMod val="75000"/>
                  </a:schemeClr>
                </a:solidFill>
              </a:rPr>
              <a:t>	} else {</a:t>
            </a:r>
          </a:p>
          <a:p>
            <a:r>
              <a:rPr lang="en-US" sz="1600" dirty="0">
                <a:solidFill>
                  <a:schemeClr val="tx1">
                    <a:lumMod val="75000"/>
                  </a:schemeClr>
                </a:solidFill>
              </a:rPr>
              <a:t>		</a:t>
            </a:r>
            <a:r>
              <a:rPr lang="en-US" sz="1600" dirty="0" err="1">
                <a:solidFill>
                  <a:schemeClr val="tx1">
                    <a:lumMod val="75000"/>
                  </a:schemeClr>
                </a:solidFill>
              </a:rPr>
              <a:t>session.send</a:t>
            </a:r>
            <a:r>
              <a:rPr lang="en-US" sz="1600" dirty="0">
                <a:solidFill>
                  <a:schemeClr val="tx1">
                    <a:lumMod val="75000"/>
                  </a:schemeClr>
                </a:solidFill>
              </a:rPr>
              <a:t>('That\'s okay, we can help you pick out the perfect gift! ');</a:t>
            </a:r>
          </a:p>
          <a:p>
            <a:r>
              <a:rPr lang="en-US" sz="1600" dirty="0">
                <a:solidFill>
                  <a:schemeClr val="tx1">
                    <a:lumMod val="75000"/>
                  </a:schemeClr>
                </a:solidFill>
              </a:rPr>
              <a:t>		return </a:t>
            </a:r>
            <a:r>
              <a:rPr lang="en-US" sz="1600" b="1" dirty="0" err="1">
                <a:solidFill>
                  <a:schemeClr val="tx1">
                    <a:lumMod val="75000"/>
                  </a:schemeClr>
                </a:solidFill>
                <a:highlight>
                  <a:srgbClr val="FFFF00"/>
                </a:highlight>
              </a:rPr>
              <a:t>session.replaceDialog</a:t>
            </a:r>
            <a:r>
              <a:rPr lang="en-US" sz="1600" b="1" dirty="0">
                <a:solidFill>
                  <a:schemeClr val="tx1">
                    <a:lumMod val="75000"/>
                  </a:schemeClr>
                </a:solidFill>
                <a:highlight>
                  <a:srgbClr val="FFFF00"/>
                </a:highlight>
              </a:rPr>
              <a:t>('/</a:t>
            </a:r>
            <a:r>
              <a:rPr lang="en-US" sz="1600" b="1" dirty="0" err="1">
                <a:solidFill>
                  <a:schemeClr val="tx1">
                    <a:lumMod val="75000"/>
                  </a:schemeClr>
                </a:solidFill>
                <a:highlight>
                  <a:srgbClr val="FFFF00"/>
                </a:highlight>
              </a:rPr>
              <a:t>productSearch</a:t>
            </a:r>
            <a:r>
              <a:rPr lang="en-US" sz="1600" b="1" dirty="0">
                <a:solidFill>
                  <a:schemeClr val="tx1">
                    <a:lumMod val="75000"/>
                  </a:schemeClr>
                </a:solidFill>
                <a:highlight>
                  <a:srgbClr val="FFFF00"/>
                </a:highlight>
              </a:rPr>
              <a:t>');</a:t>
            </a:r>
          </a:p>
          <a:p>
            <a:r>
              <a:rPr lang="en-US" sz="1600" dirty="0">
                <a:solidFill>
                  <a:schemeClr val="tx1">
                    <a:lumMod val="75000"/>
                  </a:schemeClr>
                </a:solidFill>
              </a:rPr>
              <a:t>}</a:t>
            </a:r>
          </a:p>
        </p:txBody>
      </p:sp>
    </p:spTree>
    <p:extLst>
      <p:ext uri="{BB962C8B-B14F-4D97-AF65-F5344CB8AC3E}">
        <p14:creationId xmlns:p14="http://schemas.microsoft.com/office/powerpoint/2010/main" val="187151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341437" y="2582862"/>
            <a:ext cx="10190000" cy="2316536"/>
          </a:xfrm>
          <a:prstGeom prst="rect">
            <a:avLst/>
          </a:prstGeom>
        </p:spPr>
      </p:pic>
      <p:sp>
        <p:nvSpPr>
          <p:cNvPr id="7" name="Title 6"/>
          <p:cNvSpPr>
            <a:spLocks noGrp="1"/>
          </p:cNvSpPr>
          <p:nvPr>
            <p:ph type="title"/>
          </p:nvPr>
        </p:nvSpPr>
        <p:spPr/>
        <p:txBody>
          <a:bodyPr/>
          <a:lstStyle/>
          <a:p>
            <a:r>
              <a:rPr lang="en-US" dirty="0"/>
              <a:t>Waterfall</a:t>
            </a:r>
          </a:p>
        </p:txBody>
      </p:sp>
      <p:sp>
        <p:nvSpPr>
          <p:cNvPr id="8" name="Text Placeholder 7"/>
          <p:cNvSpPr>
            <a:spLocks noGrp="1"/>
          </p:cNvSpPr>
          <p:nvPr>
            <p:ph type="body" sz="quarter" idx="10"/>
          </p:nvPr>
        </p:nvSpPr>
        <p:spPr>
          <a:xfrm>
            <a:off x="274638" y="1221157"/>
            <a:ext cx="11887199" cy="641714"/>
          </a:xfrm>
        </p:spPr>
        <p:txBody>
          <a:bodyPr/>
          <a:lstStyle/>
          <a:p>
            <a:r>
              <a:rPr lang="en-US" dirty="0"/>
              <a:t>Exactly what it sounds like.</a:t>
            </a:r>
          </a:p>
        </p:txBody>
      </p:sp>
    </p:spTree>
    <p:extLst>
      <p:ext uri="{BB962C8B-B14F-4D97-AF65-F5344CB8AC3E}">
        <p14:creationId xmlns:p14="http://schemas.microsoft.com/office/powerpoint/2010/main" val="1424981361"/>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74637" y="1427077"/>
            <a:ext cx="6216650" cy="3693319"/>
          </a:xfrm>
          <a:prstGeom prst="rect">
            <a:avLst/>
          </a:prstGeom>
        </p:spPr>
        <p:txBody>
          <a:bodyPr>
            <a:spAutoFit/>
          </a:bodyPr>
          <a:lstStyle/>
          <a:p>
            <a:r>
              <a:rPr lang="en-US" dirty="0" err="1"/>
              <a:t>var</a:t>
            </a:r>
            <a:r>
              <a:rPr lang="en-US" dirty="0"/>
              <a:t> builder = require(</a:t>
            </a:r>
            <a:r>
              <a:rPr lang="en-US" dirty="0">
                <a:solidFill>
                  <a:srgbClr val="DE2E58"/>
                </a:solidFill>
              </a:rPr>
              <a:t>'</a:t>
            </a:r>
            <a:r>
              <a:rPr lang="en-US" dirty="0" err="1">
                <a:solidFill>
                  <a:srgbClr val="DE2E58"/>
                </a:solidFill>
              </a:rPr>
              <a:t>botbuilder</a:t>
            </a:r>
            <a:r>
              <a:rPr lang="en-US" dirty="0">
                <a:solidFill>
                  <a:srgbClr val="DE2E58"/>
                </a:solidFill>
              </a:rPr>
              <a:t>');</a:t>
            </a:r>
          </a:p>
          <a:p>
            <a:endParaRPr lang="en-US" dirty="0"/>
          </a:p>
          <a:p>
            <a:r>
              <a:rPr lang="en-US" dirty="0" err="1"/>
              <a:t>var</a:t>
            </a:r>
            <a:r>
              <a:rPr lang="en-US" dirty="0"/>
              <a:t> connector = new </a:t>
            </a:r>
            <a:r>
              <a:rPr lang="en-US" dirty="0" err="1"/>
              <a:t>builder.ConsoleConnector</a:t>
            </a:r>
            <a:r>
              <a:rPr lang="en-US" dirty="0"/>
              <a:t>().listen();</a:t>
            </a:r>
          </a:p>
          <a:p>
            <a:r>
              <a:rPr lang="en-US" dirty="0" err="1"/>
              <a:t>var</a:t>
            </a:r>
            <a:r>
              <a:rPr lang="en-US" dirty="0"/>
              <a:t> bot = new </a:t>
            </a:r>
            <a:r>
              <a:rPr lang="en-US" dirty="0" err="1"/>
              <a:t>builder.UniversalBot</a:t>
            </a:r>
            <a:r>
              <a:rPr lang="en-US" dirty="0"/>
              <a:t>(connector);</a:t>
            </a:r>
            <a:br>
              <a:rPr lang="en-US" dirty="0"/>
            </a:br>
            <a:endParaRPr lang="en-US" dirty="0"/>
          </a:p>
          <a:p>
            <a:r>
              <a:rPr lang="en-US" dirty="0" err="1"/>
              <a:t>bot.dialog</a:t>
            </a:r>
            <a:r>
              <a:rPr lang="en-US" dirty="0"/>
              <a:t>(</a:t>
            </a:r>
            <a:r>
              <a:rPr lang="en-US" dirty="0">
                <a:solidFill>
                  <a:srgbClr val="FF0000"/>
                </a:solidFill>
              </a:rPr>
              <a:t>'/'</a:t>
            </a:r>
            <a:r>
              <a:rPr lang="en-US" dirty="0"/>
              <a:t>, [</a:t>
            </a:r>
          </a:p>
          <a:p>
            <a:r>
              <a:rPr lang="en-US" dirty="0"/>
              <a:t>    function (session) {</a:t>
            </a:r>
          </a:p>
          <a:p>
            <a:r>
              <a:rPr lang="en-US" dirty="0"/>
              <a:t>        </a:t>
            </a:r>
            <a:r>
              <a:rPr lang="en-US" dirty="0" err="1"/>
              <a:t>builder.Prompts.text</a:t>
            </a:r>
            <a:r>
              <a:rPr lang="en-US" dirty="0"/>
              <a:t>(session, </a:t>
            </a:r>
            <a:r>
              <a:rPr lang="en-US" dirty="0">
                <a:solidFill>
                  <a:srgbClr val="FF0000"/>
                </a:solidFill>
              </a:rPr>
              <a:t>'Hi! What is your name?'</a:t>
            </a:r>
            <a:r>
              <a:rPr lang="en-US" dirty="0"/>
              <a:t>);</a:t>
            </a:r>
          </a:p>
          <a:p>
            <a:r>
              <a:rPr lang="en-US" dirty="0"/>
              <a:t>    },</a:t>
            </a:r>
          </a:p>
          <a:p>
            <a:r>
              <a:rPr lang="en-US" dirty="0"/>
              <a:t>    function (session, results) {</a:t>
            </a:r>
          </a:p>
          <a:p>
            <a:r>
              <a:rPr lang="en-US" dirty="0"/>
              <a:t>        </a:t>
            </a:r>
            <a:r>
              <a:rPr lang="en-US" dirty="0" err="1"/>
              <a:t>session.send</a:t>
            </a:r>
            <a:r>
              <a:rPr lang="en-US" dirty="0"/>
              <a:t>(</a:t>
            </a:r>
            <a:r>
              <a:rPr lang="en-US" dirty="0">
                <a:solidFill>
                  <a:srgbClr val="FF0000"/>
                </a:solidFill>
              </a:rPr>
              <a:t>'Hello %s!', </a:t>
            </a:r>
            <a:r>
              <a:rPr lang="en-US" dirty="0" err="1"/>
              <a:t>results.response</a:t>
            </a:r>
            <a:r>
              <a:rPr lang="en-US" dirty="0"/>
              <a:t>);</a:t>
            </a:r>
          </a:p>
          <a:p>
            <a:r>
              <a:rPr lang="en-US" dirty="0"/>
              <a:t>    }</a:t>
            </a:r>
          </a:p>
          <a:p>
            <a:r>
              <a:rPr lang="en-US" dirty="0"/>
              <a:t>]);</a:t>
            </a:r>
          </a:p>
        </p:txBody>
      </p:sp>
      <p:grpSp>
        <p:nvGrpSpPr>
          <p:cNvPr id="8" name="Group 7"/>
          <p:cNvGrpSpPr/>
          <p:nvPr/>
        </p:nvGrpSpPr>
        <p:grpSpPr>
          <a:xfrm>
            <a:off x="837424" y="2552370"/>
            <a:ext cx="11424247" cy="1446550"/>
            <a:chOff x="960437" y="2206393"/>
            <a:chExt cx="11424247" cy="1446550"/>
          </a:xfrm>
        </p:grpSpPr>
        <p:cxnSp>
          <p:nvCxnSpPr>
            <p:cNvPr id="11" name="Straight Connector 10"/>
            <p:cNvCxnSpPr/>
            <p:nvPr/>
          </p:nvCxnSpPr>
          <p:spPr>
            <a:xfrm flipV="1">
              <a:off x="960437" y="3573462"/>
              <a:ext cx="10606251" cy="3281"/>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5363350" y="2206393"/>
              <a:ext cx="7021334" cy="1446550"/>
              <a:chOff x="5363350" y="2206393"/>
              <a:chExt cx="7021334" cy="1446550"/>
            </a:xfrm>
          </p:grpSpPr>
          <p:cxnSp>
            <p:nvCxnSpPr>
              <p:cNvPr id="14" name="Straight Arrow Connector 13"/>
              <p:cNvCxnSpPr/>
              <p:nvPr/>
            </p:nvCxnSpPr>
            <p:spPr>
              <a:xfrm flipH="1">
                <a:off x="5363350" y="25828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5" name="TextBox 14"/>
              <p:cNvSpPr txBox="1"/>
              <p:nvPr/>
            </p:nvSpPr>
            <p:spPr>
              <a:xfrm>
                <a:off x="7272964" y="2206393"/>
                <a:ext cx="5111720" cy="1446550"/>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Our root dialog '/' </a:t>
                </a:r>
              </a:p>
              <a:p>
                <a:pPr>
                  <a:lnSpc>
                    <a:spcPct val="90000"/>
                  </a:lnSpc>
                  <a:spcAft>
                    <a:spcPts val="600"/>
                  </a:spcAft>
                </a:pPr>
                <a:r>
                  <a:rPr lang="en-US" sz="2400" dirty="0">
                    <a:solidFill>
                      <a:srgbClr val="0078D7"/>
                    </a:solidFill>
                  </a:rPr>
                  <a:t>Uses a text prompt to collect name</a:t>
                </a:r>
              </a:p>
              <a:p>
                <a:pPr>
                  <a:lnSpc>
                    <a:spcPct val="90000"/>
                  </a:lnSpc>
                  <a:spcAft>
                    <a:spcPts val="600"/>
                  </a:spcAft>
                </a:pPr>
                <a:r>
                  <a:rPr lang="en-US" sz="2400" dirty="0">
                    <a:solidFill>
                      <a:srgbClr val="0078D7"/>
                    </a:solidFill>
                  </a:rPr>
                  <a:t>and put in session.  </a:t>
                </a:r>
                <a:endParaRPr lang="en-US" sz="2400" dirty="0">
                  <a:solidFill>
                    <a:srgbClr val="FF0000"/>
                  </a:solidFill>
                </a:endParaRPr>
              </a:p>
            </p:txBody>
          </p:sp>
        </p:grpSp>
      </p:grpSp>
      <p:grpSp>
        <p:nvGrpSpPr>
          <p:cNvPr id="10" name="Group 9"/>
          <p:cNvGrpSpPr/>
          <p:nvPr/>
        </p:nvGrpSpPr>
        <p:grpSpPr>
          <a:xfrm>
            <a:off x="5180824" y="4079769"/>
            <a:ext cx="7023101" cy="1855893"/>
            <a:chOff x="5303837" y="3733792"/>
            <a:chExt cx="7023101" cy="1855893"/>
          </a:xfrm>
        </p:grpSpPr>
        <p:cxnSp>
          <p:nvCxnSpPr>
            <p:cNvPr id="16" name="Straight Arrow Connector 15"/>
            <p:cNvCxnSpPr/>
            <p:nvPr/>
          </p:nvCxnSpPr>
          <p:spPr>
            <a:xfrm flipH="1">
              <a:off x="5303837" y="40306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7" name="TextBox 16"/>
            <p:cNvSpPr txBox="1"/>
            <p:nvPr/>
          </p:nvSpPr>
          <p:spPr>
            <a:xfrm>
              <a:off x="7285750" y="3733792"/>
              <a:ext cx="5041188" cy="1855893"/>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we use the result of the prompt</a:t>
              </a:r>
            </a:p>
            <a:p>
              <a:pPr>
                <a:lnSpc>
                  <a:spcPct val="90000"/>
                </a:lnSpc>
                <a:spcAft>
                  <a:spcPts val="600"/>
                </a:spcAft>
              </a:pPr>
              <a:r>
                <a:rPr lang="en-US" sz="2400" dirty="0">
                  <a:solidFill>
                    <a:srgbClr val="0078D7"/>
                  </a:solidFill>
                </a:rPr>
                <a:t>to echo back to user (notice that it</a:t>
              </a:r>
            </a:p>
            <a:p>
              <a:pPr>
                <a:lnSpc>
                  <a:spcPct val="90000"/>
                </a:lnSpc>
                <a:spcAft>
                  <a:spcPts val="600"/>
                </a:spcAft>
              </a:pPr>
              <a:r>
                <a:rPr lang="en-US" sz="2400" dirty="0">
                  <a:solidFill>
                    <a:srgbClr val="0078D7"/>
                  </a:solidFill>
                </a:rPr>
                <a:t>is an array of functions in the </a:t>
              </a:r>
            </a:p>
            <a:p>
              <a:pPr>
                <a:lnSpc>
                  <a:spcPct val="90000"/>
                </a:lnSpc>
                <a:spcAft>
                  <a:spcPts val="600"/>
                </a:spcAft>
              </a:pPr>
              <a:r>
                <a:rPr lang="en-US" sz="2400" dirty="0">
                  <a:solidFill>
                    <a:srgbClr val="0078D7"/>
                  </a:solidFill>
                </a:rPr>
                <a:t>dialog)</a:t>
              </a:r>
              <a:endParaRPr lang="en-US" sz="2400" dirty="0">
                <a:solidFill>
                  <a:srgbClr val="FF0000"/>
                </a:solidFill>
              </a:endParaRPr>
            </a:p>
          </p:txBody>
        </p:sp>
      </p:grpSp>
      <p:sp>
        <p:nvSpPr>
          <p:cNvPr id="2" name="Title 1"/>
          <p:cNvSpPr>
            <a:spLocks noGrp="1"/>
          </p:cNvSpPr>
          <p:nvPr>
            <p:ph type="title"/>
          </p:nvPr>
        </p:nvSpPr>
        <p:spPr/>
        <p:txBody>
          <a:bodyPr/>
          <a:lstStyle/>
          <a:p>
            <a:r>
              <a:rPr lang="en-US" dirty="0"/>
              <a:t>Simple Waterfall</a:t>
            </a:r>
          </a:p>
        </p:txBody>
      </p:sp>
    </p:spTree>
    <p:extLst>
      <p:ext uri="{BB962C8B-B14F-4D97-AF65-F5344CB8AC3E}">
        <p14:creationId xmlns:p14="http://schemas.microsoft.com/office/powerpoint/2010/main" val="8352156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50837" y="1112008"/>
            <a:ext cx="7586047" cy="5764808"/>
          </a:xfrm>
          <a:prstGeom prst="rect">
            <a:avLst/>
          </a:prstGeom>
        </p:spPr>
      </p:pic>
      <p:grpSp>
        <p:nvGrpSpPr>
          <p:cNvPr id="21" name="Group 20"/>
          <p:cNvGrpSpPr/>
          <p:nvPr/>
        </p:nvGrpSpPr>
        <p:grpSpPr>
          <a:xfrm>
            <a:off x="427037" y="1278330"/>
            <a:ext cx="11049000" cy="694932"/>
            <a:chOff x="655637" y="1125930"/>
            <a:chExt cx="11049000" cy="694932"/>
          </a:xfrm>
        </p:grpSpPr>
        <p:cxnSp>
          <p:nvCxnSpPr>
            <p:cNvPr id="7" name="Straight Arrow Connector 6"/>
            <p:cNvCxnSpPr/>
            <p:nvPr/>
          </p:nvCxnSpPr>
          <p:spPr>
            <a:xfrm flipH="1">
              <a:off x="5380037" y="14398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cxnSp>
          <p:nvCxnSpPr>
            <p:cNvPr id="9" name="Straight Connector 8"/>
            <p:cNvCxnSpPr/>
            <p:nvPr/>
          </p:nvCxnSpPr>
          <p:spPr>
            <a:xfrm>
              <a:off x="655637" y="18208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7272964" y="1125930"/>
              <a:ext cx="281788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Nothing new here</a:t>
              </a:r>
            </a:p>
          </p:txBody>
        </p:sp>
      </p:grpSp>
      <p:grpSp>
        <p:nvGrpSpPr>
          <p:cNvPr id="22" name="Group 21"/>
          <p:cNvGrpSpPr/>
          <p:nvPr/>
        </p:nvGrpSpPr>
        <p:grpSpPr>
          <a:xfrm>
            <a:off x="427037" y="2358793"/>
            <a:ext cx="11049000" cy="2433869"/>
            <a:chOff x="655637" y="2206393"/>
            <a:chExt cx="11049000" cy="2433869"/>
          </a:xfrm>
        </p:grpSpPr>
        <p:cxnSp>
          <p:nvCxnSpPr>
            <p:cNvPr id="11" name="Straight Connector 10"/>
            <p:cNvCxnSpPr/>
            <p:nvPr/>
          </p:nvCxnSpPr>
          <p:spPr>
            <a:xfrm>
              <a:off x="655637" y="46402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5380037" y="2520325"/>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5" name="TextBox 14"/>
            <p:cNvSpPr txBox="1"/>
            <p:nvPr/>
          </p:nvSpPr>
          <p:spPr>
            <a:xfrm>
              <a:off x="7272964" y="2206393"/>
              <a:ext cx="3787319" cy="2265236"/>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Our root dialog '/' </a:t>
              </a:r>
            </a:p>
            <a:p>
              <a:pPr>
                <a:lnSpc>
                  <a:spcPct val="90000"/>
                </a:lnSpc>
                <a:spcAft>
                  <a:spcPts val="600"/>
                </a:spcAft>
              </a:pPr>
              <a:r>
                <a:rPr lang="en-US" sz="2400" dirty="0">
                  <a:solidFill>
                    <a:srgbClr val="0078D7"/>
                  </a:solidFill>
                </a:rPr>
                <a:t>Checks </a:t>
              </a:r>
              <a:r>
                <a:rPr lang="en-US" sz="2400" dirty="0" err="1">
                  <a:solidFill>
                    <a:srgbClr val="FF0000"/>
                  </a:solidFill>
                </a:rPr>
                <a:t>session.userdata</a:t>
              </a:r>
              <a:endParaRPr lang="en-US" sz="2400" dirty="0">
                <a:solidFill>
                  <a:srgbClr val="FF0000"/>
                </a:solidFill>
              </a:endParaRPr>
            </a:p>
            <a:p>
              <a:pPr>
                <a:lnSpc>
                  <a:spcPct val="90000"/>
                </a:lnSpc>
                <a:spcAft>
                  <a:spcPts val="600"/>
                </a:spcAft>
              </a:pPr>
              <a:r>
                <a:rPr lang="en-US" sz="2400" dirty="0">
                  <a:solidFill>
                    <a:srgbClr val="0078D7"/>
                  </a:solidFill>
                </a:rPr>
                <a:t>if no username sends to </a:t>
              </a:r>
            </a:p>
            <a:p>
              <a:pPr>
                <a:lnSpc>
                  <a:spcPct val="90000"/>
                </a:lnSpc>
                <a:spcAft>
                  <a:spcPts val="600"/>
                </a:spcAft>
              </a:pPr>
              <a:r>
                <a:rPr lang="en-US" sz="2400" dirty="0">
                  <a:solidFill>
                    <a:srgbClr val="0078D7"/>
                  </a:solidFill>
                </a:rPr>
                <a:t>our '/profile' dialog using</a:t>
              </a:r>
            </a:p>
            <a:p>
              <a:pPr>
                <a:lnSpc>
                  <a:spcPct val="90000"/>
                </a:lnSpc>
                <a:spcAft>
                  <a:spcPts val="600"/>
                </a:spcAft>
              </a:pPr>
              <a:r>
                <a:rPr lang="en-US" sz="2400" dirty="0">
                  <a:solidFill>
                    <a:srgbClr val="FF0000"/>
                  </a:solidFill>
                </a:rPr>
                <a:t>beginDialog()</a:t>
              </a:r>
            </a:p>
          </p:txBody>
        </p:sp>
      </p:grpSp>
      <p:grpSp>
        <p:nvGrpSpPr>
          <p:cNvPr id="23" name="Group 22"/>
          <p:cNvGrpSpPr/>
          <p:nvPr/>
        </p:nvGrpSpPr>
        <p:grpSpPr>
          <a:xfrm>
            <a:off x="5158681" y="4777902"/>
            <a:ext cx="6606140" cy="1037207"/>
            <a:chOff x="5387281" y="4625502"/>
            <a:chExt cx="6606140" cy="1037207"/>
          </a:xfrm>
        </p:grpSpPr>
        <p:cxnSp>
          <p:nvCxnSpPr>
            <p:cNvPr id="16" name="Straight Arrow Connector 15"/>
            <p:cNvCxnSpPr/>
            <p:nvPr/>
          </p:nvCxnSpPr>
          <p:spPr>
            <a:xfrm flipH="1">
              <a:off x="5387281" y="4939434"/>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7" name="TextBox 16"/>
            <p:cNvSpPr txBox="1"/>
            <p:nvPr/>
          </p:nvSpPr>
          <p:spPr>
            <a:xfrm>
              <a:off x="7280208" y="4625502"/>
              <a:ext cx="4713213"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We use a text prompt to collect </a:t>
              </a:r>
            </a:p>
            <a:p>
              <a:pPr>
                <a:lnSpc>
                  <a:spcPct val="90000"/>
                </a:lnSpc>
                <a:spcAft>
                  <a:spcPts val="600"/>
                </a:spcAft>
              </a:pPr>
              <a:r>
                <a:rPr lang="en-US" sz="2400" dirty="0">
                  <a:solidFill>
                    <a:srgbClr val="0078D7"/>
                  </a:solidFill>
                </a:rPr>
                <a:t>name </a:t>
              </a:r>
              <a:endParaRPr lang="en-US" sz="2400" dirty="0">
                <a:solidFill>
                  <a:srgbClr val="FF0000"/>
                </a:solidFill>
              </a:endParaRPr>
            </a:p>
          </p:txBody>
        </p:sp>
      </p:grpSp>
      <p:grpSp>
        <p:nvGrpSpPr>
          <p:cNvPr id="24" name="Group 23"/>
          <p:cNvGrpSpPr/>
          <p:nvPr/>
        </p:nvGrpSpPr>
        <p:grpSpPr>
          <a:xfrm>
            <a:off x="427037" y="5717787"/>
            <a:ext cx="11049000" cy="1284675"/>
            <a:chOff x="655637" y="5565387"/>
            <a:chExt cx="11049000" cy="1284675"/>
          </a:xfrm>
        </p:grpSpPr>
        <p:cxnSp>
          <p:nvCxnSpPr>
            <p:cNvPr id="12" name="Straight Connector 11"/>
            <p:cNvCxnSpPr/>
            <p:nvPr/>
          </p:nvCxnSpPr>
          <p:spPr>
            <a:xfrm>
              <a:off x="655637" y="68500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5363350" y="5879319"/>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20" name="TextBox 19"/>
            <p:cNvSpPr txBox="1"/>
            <p:nvPr/>
          </p:nvSpPr>
          <p:spPr>
            <a:xfrm>
              <a:off x="7256277" y="5565387"/>
              <a:ext cx="4310411"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once data is collected we call</a:t>
              </a:r>
            </a:p>
            <a:p>
              <a:pPr>
                <a:lnSpc>
                  <a:spcPct val="90000"/>
                </a:lnSpc>
                <a:spcAft>
                  <a:spcPts val="600"/>
                </a:spcAft>
              </a:pPr>
              <a:r>
                <a:rPr lang="en-US" sz="2400" dirty="0">
                  <a:solidFill>
                    <a:srgbClr val="FF0000"/>
                  </a:solidFill>
                </a:rPr>
                <a:t>endDialog()</a:t>
              </a:r>
            </a:p>
          </p:txBody>
        </p:sp>
      </p:grpSp>
      <p:sp>
        <p:nvSpPr>
          <p:cNvPr id="3" name="Title 2"/>
          <p:cNvSpPr>
            <a:spLocks noGrp="1"/>
          </p:cNvSpPr>
          <p:nvPr>
            <p:ph type="title"/>
          </p:nvPr>
        </p:nvSpPr>
        <p:spPr/>
        <p:txBody>
          <a:bodyPr/>
          <a:lstStyle/>
          <a:p>
            <a:r>
              <a:rPr lang="en-US" dirty="0"/>
              <a:t>First Run</a:t>
            </a:r>
          </a:p>
        </p:txBody>
      </p:sp>
    </p:spTree>
    <p:extLst>
      <p:ext uri="{BB962C8B-B14F-4D97-AF65-F5344CB8AC3E}">
        <p14:creationId xmlns:p14="http://schemas.microsoft.com/office/powerpoint/2010/main" val="42448504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21"/>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22"/>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50837" y="1188208"/>
            <a:ext cx="7586047" cy="5764808"/>
          </a:xfrm>
          <a:prstGeom prst="rect">
            <a:avLst/>
          </a:prstGeom>
        </p:spPr>
      </p:pic>
      <p:cxnSp>
        <p:nvCxnSpPr>
          <p:cNvPr id="9" name="Straight Connector 8"/>
          <p:cNvCxnSpPr/>
          <p:nvPr/>
        </p:nvCxnSpPr>
        <p:spPr>
          <a:xfrm>
            <a:off x="427037" y="20494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427037" y="48688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427037" y="70786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5151437" y="2434993"/>
            <a:ext cx="6507973" cy="1037207"/>
            <a:chOff x="5380037" y="2206393"/>
            <a:chExt cx="6507973" cy="1037207"/>
          </a:xfrm>
        </p:grpSpPr>
        <p:cxnSp>
          <p:nvCxnSpPr>
            <p:cNvPr id="14" name="Straight Arrow Connector 13"/>
            <p:cNvCxnSpPr/>
            <p:nvPr/>
          </p:nvCxnSpPr>
          <p:spPr>
            <a:xfrm flipH="1">
              <a:off x="5380037" y="2520325"/>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5" name="TextBox 14"/>
            <p:cNvSpPr txBox="1"/>
            <p:nvPr/>
          </p:nvSpPr>
          <p:spPr>
            <a:xfrm>
              <a:off x="7272964" y="2206393"/>
              <a:ext cx="4615046"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Our code flow returns here and</a:t>
              </a:r>
            </a:p>
            <a:p>
              <a:pPr>
                <a:lnSpc>
                  <a:spcPct val="90000"/>
                </a:lnSpc>
                <a:spcAft>
                  <a:spcPts val="600"/>
                </a:spcAft>
              </a:pPr>
              <a:r>
                <a:rPr lang="en-US" sz="2400" dirty="0">
                  <a:solidFill>
                    <a:srgbClr val="0078D7"/>
                  </a:solidFill>
                </a:rPr>
                <a:t>proceeds to the next function</a:t>
              </a:r>
              <a:endParaRPr lang="en-US" sz="2400" dirty="0">
                <a:solidFill>
                  <a:srgbClr val="FF0000"/>
                </a:solidFill>
              </a:endParaRPr>
            </a:p>
          </p:txBody>
        </p:sp>
      </p:grpSp>
      <p:grpSp>
        <p:nvGrpSpPr>
          <p:cNvPr id="5" name="Group 4"/>
          <p:cNvGrpSpPr/>
          <p:nvPr/>
        </p:nvGrpSpPr>
        <p:grpSpPr>
          <a:xfrm>
            <a:off x="5134750" y="5326933"/>
            <a:ext cx="6366652" cy="1037207"/>
            <a:chOff x="5363350" y="5098333"/>
            <a:chExt cx="6366652" cy="1037207"/>
          </a:xfrm>
        </p:grpSpPr>
        <p:cxnSp>
          <p:nvCxnSpPr>
            <p:cNvPr id="16" name="Straight Arrow Connector 15"/>
            <p:cNvCxnSpPr/>
            <p:nvPr/>
          </p:nvCxnSpPr>
          <p:spPr>
            <a:xfrm flipH="1">
              <a:off x="5363350" y="5616937"/>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17" name="TextBox 16"/>
            <p:cNvSpPr txBox="1"/>
            <p:nvPr/>
          </p:nvSpPr>
          <p:spPr>
            <a:xfrm>
              <a:off x="7332323" y="5098333"/>
              <a:ext cx="4397679" cy="1037207"/>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This whole dialog is not used </a:t>
              </a:r>
            </a:p>
            <a:p>
              <a:pPr>
                <a:lnSpc>
                  <a:spcPct val="90000"/>
                </a:lnSpc>
                <a:spcAft>
                  <a:spcPts val="600"/>
                </a:spcAft>
              </a:pPr>
              <a:r>
                <a:rPr lang="en-US" sz="2400" dirty="0">
                  <a:solidFill>
                    <a:srgbClr val="0078D7"/>
                  </a:solidFill>
                </a:rPr>
                <a:t>next time through</a:t>
              </a:r>
            </a:p>
          </p:txBody>
        </p:sp>
      </p:grpSp>
      <p:grpSp>
        <p:nvGrpSpPr>
          <p:cNvPr id="3" name="Group 2"/>
          <p:cNvGrpSpPr/>
          <p:nvPr/>
        </p:nvGrpSpPr>
        <p:grpSpPr>
          <a:xfrm>
            <a:off x="5134750" y="3691249"/>
            <a:ext cx="6442699" cy="627864"/>
            <a:chOff x="5363350" y="3462649"/>
            <a:chExt cx="6442699" cy="627864"/>
          </a:xfrm>
        </p:grpSpPr>
        <p:cxnSp>
          <p:nvCxnSpPr>
            <p:cNvPr id="18" name="Straight Arrow Connector 17"/>
            <p:cNvCxnSpPr/>
            <p:nvPr/>
          </p:nvCxnSpPr>
          <p:spPr>
            <a:xfrm flipH="1">
              <a:off x="5363350" y="3776581"/>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sp>
          <p:nvSpPr>
            <p:cNvPr id="21" name="TextBox 20"/>
            <p:cNvSpPr txBox="1"/>
            <p:nvPr/>
          </p:nvSpPr>
          <p:spPr>
            <a:xfrm>
              <a:off x="7256277" y="3462649"/>
              <a:ext cx="4549772"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We then address user by name</a:t>
              </a:r>
              <a:endParaRPr lang="en-US" sz="2400" dirty="0">
                <a:solidFill>
                  <a:srgbClr val="FF0000"/>
                </a:solidFill>
              </a:endParaRPr>
            </a:p>
          </p:txBody>
        </p:sp>
      </p:grpSp>
      <p:sp>
        <p:nvSpPr>
          <p:cNvPr id="6" name="Title 5"/>
          <p:cNvSpPr>
            <a:spLocks noGrp="1"/>
          </p:cNvSpPr>
          <p:nvPr>
            <p:ph type="title"/>
          </p:nvPr>
        </p:nvSpPr>
        <p:spPr/>
        <p:txBody>
          <a:bodyPr/>
          <a:lstStyle/>
          <a:p>
            <a:r>
              <a:rPr lang="en-US" dirty="0"/>
              <a:t>First Run</a:t>
            </a:r>
          </a:p>
        </p:txBody>
      </p:sp>
    </p:spTree>
    <p:extLst>
      <p:ext uri="{BB962C8B-B14F-4D97-AF65-F5344CB8AC3E}">
        <p14:creationId xmlns:p14="http://schemas.microsoft.com/office/powerpoint/2010/main" val="20996413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77067" y="685105"/>
            <a:ext cx="9813784" cy="6309420"/>
          </a:xfrm>
          <a:prstGeom prst="rect">
            <a:avLst/>
          </a:prstGeom>
        </p:spPr>
        <p:txBody>
          <a:bodyPr wrap="square">
            <a:spAutoFit/>
          </a:bodyPr>
          <a:lstStyle/>
          <a:p>
            <a:r>
              <a:rPr lang="en-US" sz="1600" dirty="0" err="1"/>
              <a:t>var</a:t>
            </a:r>
            <a:r>
              <a:rPr lang="en-US" sz="1600" dirty="0"/>
              <a:t> builder = require('</a:t>
            </a:r>
            <a:r>
              <a:rPr lang="en-US" sz="1600" dirty="0" err="1"/>
              <a:t>botbuilder</a:t>
            </a:r>
            <a:r>
              <a:rPr lang="en-US" sz="1600" dirty="0"/>
              <a:t>');</a:t>
            </a:r>
          </a:p>
          <a:p>
            <a:endParaRPr lang="en-US" sz="1600" dirty="0"/>
          </a:p>
          <a:p>
            <a:r>
              <a:rPr lang="en-US" sz="1600" dirty="0" err="1"/>
              <a:t>var</a:t>
            </a:r>
            <a:r>
              <a:rPr lang="en-US" sz="1600" dirty="0"/>
              <a:t> connector = new </a:t>
            </a:r>
            <a:r>
              <a:rPr lang="en-US" sz="1600" dirty="0" err="1"/>
              <a:t>builder.ConsoleConnector</a:t>
            </a:r>
            <a:r>
              <a:rPr lang="en-US" sz="1600" dirty="0"/>
              <a:t>().listen();</a:t>
            </a:r>
          </a:p>
          <a:p>
            <a:r>
              <a:rPr lang="en-US" sz="1600" dirty="0" err="1"/>
              <a:t>var</a:t>
            </a:r>
            <a:r>
              <a:rPr lang="en-US" sz="1600" dirty="0"/>
              <a:t> bot = new </a:t>
            </a:r>
            <a:r>
              <a:rPr lang="en-US" sz="1600" dirty="0" err="1"/>
              <a:t>builder.UniversalBot</a:t>
            </a:r>
            <a:r>
              <a:rPr lang="en-US" sz="1600" dirty="0"/>
              <a:t>(connector);</a:t>
            </a:r>
          </a:p>
          <a:p>
            <a:r>
              <a:rPr lang="en-US" sz="1600" dirty="0" err="1"/>
              <a:t>bot.dialog</a:t>
            </a:r>
            <a:r>
              <a:rPr lang="en-US" sz="1600" dirty="0"/>
              <a:t>('/', function (session) {</a:t>
            </a:r>
          </a:p>
          <a:p>
            <a:r>
              <a:rPr lang="en-US" sz="1600" dirty="0"/>
              <a:t>    </a:t>
            </a:r>
            <a:r>
              <a:rPr lang="en-US" sz="1600" dirty="0" err="1"/>
              <a:t>session.send</a:t>
            </a:r>
            <a:r>
              <a:rPr lang="en-US" sz="1600" dirty="0"/>
              <a:t>("%s, I heard: %s", session.userData.name, </a:t>
            </a:r>
            <a:r>
              <a:rPr lang="en-US" sz="1600" dirty="0" err="1"/>
              <a:t>session.message.text</a:t>
            </a:r>
            <a:r>
              <a:rPr lang="en-US" sz="1600" dirty="0"/>
              <a:t>);</a:t>
            </a:r>
          </a:p>
          <a:p>
            <a:r>
              <a:rPr lang="en-US" sz="1600" dirty="0"/>
              <a:t>    </a:t>
            </a:r>
            <a:r>
              <a:rPr lang="en-US" sz="1600" dirty="0" err="1"/>
              <a:t>session.send</a:t>
            </a:r>
            <a:r>
              <a:rPr lang="en-US" sz="1600" dirty="0"/>
              <a:t>("Say something else...");</a:t>
            </a:r>
          </a:p>
          <a:p>
            <a:r>
              <a:rPr lang="en-US" sz="1600" dirty="0"/>
              <a:t>});</a:t>
            </a:r>
          </a:p>
          <a:p>
            <a:endParaRPr lang="en-US" sz="1600" dirty="0"/>
          </a:p>
          <a:p>
            <a:r>
              <a:rPr lang="en-US" sz="1600" dirty="0"/>
              <a:t>// Install First Run middleware and dialog</a:t>
            </a:r>
          </a:p>
          <a:p>
            <a:r>
              <a:rPr lang="en-US" sz="1600" dirty="0" err="1"/>
              <a:t>bot.use</a:t>
            </a:r>
            <a:r>
              <a:rPr lang="en-US" sz="1600" dirty="0"/>
              <a:t>(</a:t>
            </a:r>
            <a:r>
              <a:rPr lang="en-US" sz="1600" dirty="0" err="1"/>
              <a:t>builder.Middleware.firstRun</a:t>
            </a:r>
            <a:r>
              <a:rPr lang="en-US" sz="1600" dirty="0"/>
              <a:t>({ version: 1.0, </a:t>
            </a:r>
            <a:r>
              <a:rPr lang="en-US" sz="1600" dirty="0" err="1"/>
              <a:t>dialogId</a:t>
            </a:r>
            <a:r>
              <a:rPr lang="en-US" sz="1600" dirty="0"/>
              <a:t>: '*:/</a:t>
            </a:r>
            <a:r>
              <a:rPr lang="en-US" sz="1600" dirty="0" err="1"/>
              <a:t>firstRun</a:t>
            </a:r>
            <a:r>
              <a:rPr lang="en-US" sz="1600" dirty="0"/>
              <a:t>' }));</a:t>
            </a:r>
          </a:p>
          <a:p>
            <a:endParaRPr lang="en-US" sz="1600" dirty="0"/>
          </a:p>
          <a:p>
            <a:endParaRPr lang="en-US" sz="1600" dirty="0"/>
          </a:p>
          <a:p>
            <a:r>
              <a:rPr lang="en-US" sz="1600" dirty="0" err="1"/>
              <a:t>bot.dialog</a:t>
            </a:r>
            <a:r>
              <a:rPr lang="en-US" sz="1600" dirty="0"/>
              <a:t>('/</a:t>
            </a:r>
            <a:r>
              <a:rPr lang="en-US" sz="1600" dirty="0" err="1"/>
              <a:t>firstRun</a:t>
            </a:r>
            <a:r>
              <a:rPr lang="en-US" sz="1600" dirty="0"/>
              <a:t>', [</a:t>
            </a:r>
          </a:p>
          <a:p>
            <a:r>
              <a:rPr lang="en-US" sz="1600" dirty="0"/>
              <a:t>    function (session) {</a:t>
            </a:r>
          </a:p>
          <a:p>
            <a:r>
              <a:rPr lang="en-US" sz="1600" dirty="0"/>
              <a:t>        </a:t>
            </a:r>
            <a:r>
              <a:rPr lang="en-US" sz="1600" dirty="0" err="1"/>
              <a:t>builder.Prompts.text</a:t>
            </a:r>
            <a:r>
              <a:rPr lang="en-US" sz="1600" dirty="0"/>
              <a:t>(session, "Hello... What's your name?");</a:t>
            </a:r>
          </a:p>
          <a:p>
            <a:r>
              <a:rPr lang="en-US" sz="1600" dirty="0"/>
              <a:t>    },</a:t>
            </a:r>
          </a:p>
          <a:p>
            <a:r>
              <a:rPr lang="en-US" sz="1600" dirty="0"/>
              <a:t>    function (session, results) {</a:t>
            </a:r>
          </a:p>
          <a:p>
            <a:r>
              <a:rPr lang="en-US" sz="1600" dirty="0"/>
              <a:t>        // We'll save the users name and send them an initial greeting. All </a:t>
            </a:r>
          </a:p>
          <a:p>
            <a:r>
              <a:rPr lang="en-US" sz="1600" dirty="0"/>
              <a:t>        // future messages from the user will be routed to the root dialog.</a:t>
            </a:r>
          </a:p>
          <a:p>
            <a:r>
              <a:rPr lang="en-US" sz="1600" dirty="0"/>
              <a:t>        session.userData.name = </a:t>
            </a:r>
            <a:r>
              <a:rPr lang="en-US" sz="1600" dirty="0" err="1"/>
              <a:t>results.response</a:t>
            </a:r>
            <a:r>
              <a:rPr lang="en-US" sz="1600" dirty="0"/>
              <a:t>;</a:t>
            </a:r>
          </a:p>
          <a:p>
            <a:r>
              <a:rPr lang="en-US" sz="1600" dirty="0"/>
              <a:t>        </a:t>
            </a:r>
          </a:p>
          <a:p>
            <a:r>
              <a:rPr lang="en-US" sz="1600" dirty="0"/>
              <a:t>        </a:t>
            </a:r>
            <a:r>
              <a:rPr lang="en-US" sz="1600" dirty="0" err="1"/>
              <a:t>session.endDialog</a:t>
            </a:r>
            <a:r>
              <a:rPr lang="en-US" sz="1600" dirty="0"/>
              <a:t>("Hi %s, say something to me and I'll say it back to you.", session.userData.name); </a:t>
            </a:r>
          </a:p>
          <a:p>
            <a:r>
              <a:rPr lang="en-US" sz="1600" dirty="0"/>
              <a:t>    }</a:t>
            </a:r>
          </a:p>
          <a:p>
            <a:r>
              <a:rPr lang="en-US" sz="1600" dirty="0"/>
              <a:t>]);</a:t>
            </a:r>
          </a:p>
        </p:txBody>
      </p:sp>
      <p:sp>
        <p:nvSpPr>
          <p:cNvPr id="6" name="TextBox 5"/>
          <p:cNvSpPr txBox="1"/>
          <p:nvPr/>
        </p:nvSpPr>
        <p:spPr>
          <a:xfrm>
            <a:off x="4443640" y="110145"/>
            <a:ext cx="3614964" cy="849463"/>
          </a:xfrm>
          <a:prstGeom prst="rect">
            <a:avLst/>
          </a:prstGeom>
          <a:noFill/>
        </p:spPr>
        <p:txBody>
          <a:bodyPr wrap="none" lIns="182880" tIns="146304" rIns="182880" bIns="146304" rtlCol="0">
            <a:spAutoFit/>
          </a:bodyPr>
          <a:lstStyle/>
          <a:p>
            <a:pPr>
              <a:lnSpc>
                <a:spcPct val="90000"/>
              </a:lnSpc>
              <a:spcAft>
                <a:spcPts val="600"/>
              </a:spcAft>
            </a:pPr>
            <a:r>
              <a:rPr lang="en-US" sz="4000" dirty="0">
                <a:solidFill>
                  <a:srgbClr val="FF0000"/>
                </a:solidFill>
              </a:rPr>
              <a:t>NEW</a:t>
            </a:r>
            <a:r>
              <a:rPr lang="en-US" sz="4000" dirty="0">
                <a:solidFill>
                  <a:srgbClr val="0078D7"/>
                </a:solidFill>
              </a:rPr>
              <a:t> First Run</a:t>
            </a:r>
          </a:p>
        </p:txBody>
      </p:sp>
      <p:cxnSp>
        <p:nvCxnSpPr>
          <p:cNvPr id="7" name="Straight Arrow Connector 6"/>
          <p:cNvCxnSpPr/>
          <p:nvPr/>
        </p:nvCxnSpPr>
        <p:spPr>
          <a:xfrm flipH="1">
            <a:off x="7037841" y="3344862"/>
            <a:ext cx="1752600" cy="0"/>
          </a:xfrm>
          <a:prstGeom prst="straightConnector1">
            <a:avLst/>
          </a:prstGeom>
          <a:ln w="76200">
            <a:solidFill>
              <a:srgbClr val="FF0000"/>
            </a:solidFill>
            <a:headEnd type="none"/>
            <a:tailEnd type="triangle"/>
          </a:ln>
        </p:spPr>
        <p:style>
          <a:lnRef idx="1">
            <a:schemeClr val="accent2"/>
          </a:lnRef>
          <a:fillRef idx="0">
            <a:schemeClr val="accent2"/>
          </a:fillRef>
          <a:effectRef idx="0">
            <a:schemeClr val="accent2"/>
          </a:effectRef>
          <a:fontRef idx="minor">
            <a:schemeClr val="tx1"/>
          </a:fontRef>
        </p:style>
      </p:cxnSp>
      <p:cxnSp>
        <p:nvCxnSpPr>
          <p:cNvPr id="9" name="Straight Connector 8"/>
          <p:cNvCxnSpPr/>
          <p:nvPr/>
        </p:nvCxnSpPr>
        <p:spPr>
          <a:xfrm>
            <a:off x="277067" y="36496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8885237" y="2945598"/>
            <a:ext cx="3076099"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rgbClr val="0078D7"/>
                </a:solidFill>
              </a:rPr>
              <a:t>First Run Versioning</a:t>
            </a:r>
          </a:p>
        </p:txBody>
      </p:sp>
      <p:cxnSp>
        <p:nvCxnSpPr>
          <p:cNvPr id="25" name="Straight Connector 24"/>
          <p:cNvCxnSpPr/>
          <p:nvPr/>
        </p:nvCxnSpPr>
        <p:spPr>
          <a:xfrm>
            <a:off x="277067" y="2811462"/>
            <a:ext cx="11049000" cy="0"/>
          </a:xfrm>
          <a:prstGeom prst="line">
            <a:avLst/>
          </a:prstGeom>
          <a:ln w="28575">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6181846"/>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200275" y="2963863"/>
            <a:ext cx="10236200" cy="917575"/>
          </a:xfrm>
        </p:spPr>
        <p:txBody>
          <a:bodyPr/>
          <a:lstStyle/>
          <a:p>
            <a:r>
              <a:rPr lang="en-US" dirty="0"/>
              <a:t>What else?</a:t>
            </a:r>
          </a:p>
        </p:txBody>
      </p:sp>
      <p:pic>
        <p:nvPicPr>
          <p:cNvPr id="4" name="Picture 3"/>
          <p:cNvPicPr>
            <a:picLocks noChangeAspect="1"/>
          </p:cNvPicPr>
          <p:nvPr/>
        </p:nvPicPr>
        <p:blipFill>
          <a:blip r:embed="rId2"/>
          <a:stretch>
            <a:fillRect/>
          </a:stretch>
        </p:blipFill>
        <p:spPr>
          <a:xfrm>
            <a:off x="5684837" y="2278062"/>
            <a:ext cx="2203260" cy="2057400"/>
          </a:xfrm>
          <a:prstGeom prst="rect">
            <a:avLst/>
          </a:prstGeom>
        </p:spPr>
      </p:pic>
      <p:pic>
        <p:nvPicPr>
          <p:cNvPr id="5" name="Graphic 4"/>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99237" y="3947459"/>
            <a:ext cx="365760" cy="329900"/>
          </a:xfrm>
          <a:prstGeom prst="rect">
            <a:avLst/>
          </a:prstGeom>
        </p:spPr>
      </p:pic>
    </p:spTree>
    <p:extLst>
      <p:ext uri="{BB962C8B-B14F-4D97-AF65-F5344CB8AC3E}">
        <p14:creationId xmlns:p14="http://schemas.microsoft.com/office/powerpoint/2010/main" val="2895578078"/>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2179637" y="906462"/>
            <a:ext cx="4495800" cy="5179044"/>
          </a:xfrm>
          <a:prstGeom prst="rect">
            <a:avLst/>
          </a:prstGeom>
          <a:noFill/>
          <a:ln w="57150">
            <a:solidFill>
              <a:schemeClr val="tx1">
                <a:lumMod val="50000"/>
              </a:schemeClr>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Rectangle 11"/>
          <p:cNvSpPr/>
          <p:nvPr/>
        </p:nvSpPr>
        <p:spPr bwMode="auto">
          <a:xfrm>
            <a:off x="2179637" y="1001542"/>
            <a:ext cx="2835987" cy="78262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solidFill>
                  <a:schemeClr val="tx1">
                    <a:lumMod val="85000"/>
                  </a:schemeClr>
                </a:solidFill>
                <a:latin typeface="Segoe UI"/>
                <a:ea typeface="Segoe UI" pitchFamily="34" charset="0"/>
                <a:cs typeface="Segoe UI" pitchFamily="34" charset="0"/>
              </a:rPr>
              <a:t>Prompt types</a:t>
            </a:r>
          </a:p>
        </p:txBody>
      </p:sp>
      <p:sp>
        <p:nvSpPr>
          <p:cNvPr id="21" name="Rectangle 20"/>
          <p:cNvSpPr/>
          <p:nvPr/>
        </p:nvSpPr>
        <p:spPr bwMode="auto">
          <a:xfrm>
            <a:off x="2636836" y="2539539"/>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Prompts.confirm</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2" name="Rectangle 21"/>
          <p:cNvSpPr/>
          <p:nvPr/>
        </p:nvSpPr>
        <p:spPr bwMode="auto">
          <a:xfrm>
            <a:off x="2636836" y="3199833"/>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Prompts.number</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3" name="Rectangle 22"/>
          <p:cNvSpPr/>
          <p:nvPr/>
        </p:nvSpPr>
        <p:spPr bwMode="auto">
          <a:xfrm>
            <a:off x="2636836" y="3836878"/>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Prompts.time</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4" name="Rectangle 23"/>
          <p:cNvSpPr/>
          <p:nvPr/>
        </p:nvSpPr>
        <p:spPr bwMode="auto">
          <a:xfrm>
            <a:off x="2636836" y="4478092"/>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Prompts.choice</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5" name="Rectangle 24"/>
          <p:cNvSpPr/>
          <p:nvPr/>
        </p:nvSpPr>
        <p:spPr bwMode="auto">
          <a:xfrm>
            <a:off x="2618305" y="5161292"/>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Prompts.attachment</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6" name="Rectangle 25"/>
          <p:cNvSpPr/>
          <p:nvPr/>
        </p:nvSpPr>
        <p:spPr bwMode="auto">
          <a:xfrm>
            <a:off x="2636836" y="1911825"/>
            <a:ext cx="35814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latin typeface="Segoe UI"/>
                <a:ea typeface="Segoe UI" pitchFamily="34" charset="0"/>
                <a:cs typeface="Segoe UI" pitchFamily="34" charset="0"/>
              </a:rPr>
              <a:t>Prompts.text</a:t>
            </a:r>
            <a:r>
              <a:rPr lang="en-US" sz="2448" dirty="0">
                <a:solidFill>
                  <a:srgbClr val="FFFFFF"/>
                </a:solidFill>
                <a:latin typeface="Segoe UI"/>
                <a:ea typeface="Segoe UI" pitchFamily="34" charset="0"/>
                <a:cs typeface="Segoe UI" pitchFamily="34" charset="0"/>
              </a:rPr>
              <a:t>()</a:t>
            </a:r>
          </a:p>
        </p:txBody>
      </p:sp>
      <p:pic>
        <p:nvPicPr>
          <p:cNvPr id="11" name="Picture 10"/>
          <p:cNvPicPr>
            <a:picLocks noChangeAspect="1"/>
          </p:cNvPicPr>
          <p:nvPr/>
        </p:nvPicPr>
        <p:blipFill>
          <a:blip r:embed="rId3"/>
          <a:stretch>
            <a:fillRect/>
          </a:stretch>
        </p:blipFill>
        <p:spPr>
          <a:xfrm>
            <a:off x="7361237" y="2420692"/>
            <a:ext cx="2203260" cy="2057400"/>
          </a:xfrm>
          <a:prstGeom prst="rect">
            <a:avLst/>
          </a:prstGeom>
        </p:spPr>
      </p:pic>
      <p:pic>
        <p:nvPicPr>
          <p:cNvPr id="13" name="Graphic 12"/>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275637" y="4090089"/>
            <a:ext cx="365760" cy="329900"/>
          </a:xfrm>
          <a:prstGeom prst="rect">
            <a:avLst/>
          </a:prstGeom>
        </p:spPr>
      </p:pic>
    </p:spTree>
    <p:extLst>
      <p:ext uri="{BB962C8B-B14F-4D97-AF65-F5344CB8AC3E}">
        <p14:creationId xmlns:p14="http://schemas.microsoft.com/office/powerpoint/2010/main" val="9895365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Search can do wonders for bots</a:t>
            </a:r>
          </a:p>
        </p:txBody>
      </p:sp>
      <p:sp>
        <p:nvSpPr>
          <p:cNvPr id="6" name="TextBox 5"/>
          <p:cNvSpPr txBox="1"/>
          <p:nvPr/>
        </p:nvSpPr>
        <p:spPr>
          <a:xfrm>
            <a:off x="282077" y="1668462"/>
            <a:ext cx="11565155" cy="4111895"/>
          </a:xfrm>
          <a:prstGeom prst="rect">
            <a:avLst/>
          </a:prstGeom>
          <a:noFill/>
        </p:spPr>
        <p:txBody>
          <a:bodyPr wrap="square" lIns="182880" tIns="146304" rIns="182880" bIns="146304" rtlCol="0">
            <a:spAutoFit/>
          </a:bodyPr>
          <a:lstStyle/>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1" i="0" u="none" strike="noStrike" kern="0" cap="none" spc="0" normalizeH="0" baseline="0" noProof="0" dirty="0">
                <a:ln>
                  <a:noFill/>
                </a:ln>
                <a:solidFill>
                  <a:srgbClr val="353535"/>
                </a:solidFill>
                <a:effectLst/>
                <a:uLnTx/>
                <a:uFillTx/>
                <a:latin typeface="Segoe UI Light"/>
                <a:ea typeface="+mn-ea"/>
                <a:cs typeface="+mn-cs"/>
              </a:rPr>
              <a:t>QnAMaker.ai: </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Super low friction way of creating a Q&amp;A bot</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Built in web and document crawler: Parses data and builds the QnA easily</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Not great for too many records</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Not great for deep level customization of the experience</a:t>
            </a:r>
          </a:p>
          <a:p>
            <a:pPr marL="466371" marR="0" lvl="2" indent="0" algn="l" defTabSz="914400" rtl="0" eaLnBrk="1" fontAlgn="auto" latinLnBrk="0" hangingPunct="1">
              <a:lnSpc>
                <a:spcPct val="90000"/>
              </a:lnSpc>
              <a:spcBef>
                <a:spcPts val="0"/>
              </a:spcBef>
              <a:spcAft>
                <a:spcPts val="600"/>
              </a:spcAft>
              <a:buClrTx/>
              <a:buSzTx/>
              <a:buFontTx/>
              <a:buNone/>
              <a:tabLst/>
              <a:defRPr/>
            </a:pPr>
            <a:endParaRPr kumimoji="0" lang="pt-BR" sz="2000" b="1" i="0" u="none" strike="noStrike" kern="0" cap="none" spc="0" normalizeH="0" baseline="0" noProof="0" dirty="0">
              <a:ln>
                <a:noFill/>
              </a:ln>
              <a:solidFill>
                <a:srgbClr val="353535"/>
              </a:solidFill>
              <a:effectLst/>
              <a:uLnTx/>
              <a:uFillTx/>
              <a:latin typeface="Segoe UI 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Azure Search:</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Can work with millions of records like a breeze</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Works with different document formats and data sources</a:t>
            </a:r>
          </a:p>
          <a:p>
            <a:pPr marL="809271" marR="0" lvl="2"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pt-BR" sz="2000" b="1" i="0" u="none" strike="noStrike" kern="0" cap="none" spc="0" normalizeH="0" baseline="0" noProof="0" dirty="0">
                <a:ln>
                  <a:noFill/>
                </a:ln>
                <a:solidFill>
                  <a:srgbClr val="353535"/>
                </a:solidFill>
                <a:effectLst/>
                <a:uLnTx/>
                <a:uFillTx/>
                <a:latin typeface="Segoe UI Light"/>
                <a:ea typeface="+mn-ea"/>
                <a:cs typeface="+mn-cs"/>
              </a:rPr>
              <a:t>Takes more effort to prepare/code/fine-tune</a:t>
            </a: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srgbClr val="353535"/>
              </a:solidFill>
              <a:effectLst/>
              <a:uLnTx/>
              <a:uFillTx/>
              <a:latin typeface="Segoe UI Light"/>
              <a:ea typeface="+mn-ea"/>
              <a:cs typeface="+mn-cs"/>
            </a:endParaRPr>
          </a:p>
        </p:txBody>
      </p:sp>
    </p:spTree>
    <p:extLst>
      <p:ext uri="{BB962C8B-B14F-4D97-AF65-F5344CB8AC3E}">
        <p14:creationId xmlns:p14="http://schemas.microsoft.com/office/powerpoint/2010/main" val="448267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idx="4294967295"/>
          </p:nvPr>
        </p:nvSpPr>
        <p:spPr>
          <a:xfrm>
            <a:off x="0" y="68263"/>
            <a:ext cx="11888788" cy="917575"/>
          </a:xfrm>
        </p:spPr>
        <p:txBody>
          <a:bodyPr>
            <a:normAutofit/>
          </a:bodyPr>
          <a:lstStyle/>
          <a:p>
            <a:r>
              <a:rPr lang="pt-BR" dirty="0">
                <a:solidFill>
                  <a:schemeClr val="bg1"/>
                </a:solidFill>
              </a:rPr>
              <a:t>What makes a bot great?</a:t>
            </a:r>
            <a:endParaRPr lang="en-US" dirty="0">
              <a:solidFill>
                <a:schemeClr val="bg1"/>
              </a:solidFill>
            </a:endParaRPr>
          </a:p>
        </p:txBody>
      </p:sp>
      <p:sp>
        <p:nvSpPr>
          <p:cNvPr id="4" name="Title 16"/>
          <p:cNvSpPr txBox="1">
            <a:spLocks/>
          </p:cNvSpPr>
          <p:nvPr/>
        </p:nvSpPr>
        <p:spPr>
          <a:xfrm>
            <a:off x="310437" y="1314212"/>
            <a:ext cx="11394200" cy="2590800"/>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571500" indent="-571500">
              <a:buFont typeface="Arial" panose="020B0604020202020204" pitchFamily="34" charset="0"/>
              <a:buChar char="•"/>
            </a:pPr>
            <a:r>
              <a:rPr lang="pt-BR" sz="3600" dirty="0">
                <a:solidFill>
                  <a:schemeClr val="bg1"/>
                </a:solidFill>
              </a:rPr>
              <a:t>It is not how “smart” they are</a:t>
            </a:r>
          </a:p>
          <a:p>
            <a:pPr marL="571500" indent="-571500">
              <a:buFont typeface="Arial" panose="020B0604020202020204" pitchFamily="34" charset="0"/>
              <a:buChar char="•"/>
            </a:pPr>
            <a:r>
              <a:rPr lang="pt-BR" sz="3600" dirty="0">
                <a:solidFill>
                  <a:schemeClr val="bg1"/>
                </a:solidFill>
              </a:rPr>
              <a:t>It is not how much natural language they offer</a:t>
            </a:r>
          </a:p>
          <a:p>
            <a:pPr marL="571500" indent="-571500">
              <a:buFont typeface="Arial" panose="020B0604020202020204" pitchFamily="34" charset="0"/>
              <a:buChar char="•"/>
            </a:pPr>
            <a:r>
              <a:rPr lang="pt-BR" sz="3600" dirty="0">
                <a:solidFill>
                  <a:schemeClr val="bg1"/>
                </a:solidFill>
              </a:rPr>
              <a:t>It is not whether they use voice or not</a:t>
            </a:r>
          </a:p>
          <a:p>
            <a:endParaRPr lang="pt-BR" sz="3600" dirty="0">
              <a:solidFill>
                <a:schemeClr val="bg1"/>
              </a:solidFill>
            </a:endParaRPr>
          </a:p>
          <a:p>
            <a:endParaRPr lang="pt-BR" sz="3600" dirty="0">
              <a:solidFill>
                <a:schemeClr val="bg1"/>
              </a:solidFill>
            </a:endParaRPr>
          </a:p>
          <a:p>
            <a:r>
              <a:rPr lang="pt-BR" sz="3600" b="1" dirty="0">
                <a:solidFill>
                  <a:schemeClr val="bg1"/>
                </a:solidFill>
              </a:rPr>
              <a:t>It’s whether it solves the user’s needs in the quickest/easiest way compared to any other option</a:t>
            </a:r>
          </a:p>
          <a:p>
            <a:endParaRPr lang="pt-BR" sz="3600" b="1" dirty="0">
              <a:solidFill>
                <a:schemeClr val="bg1"/>
              </a:solidFill>
            </a:endParaRPr>
          </a:p>
          <a:p>
            <a:endParaRPr lang="pt-BR" sz="3600" dirty="0">
              <a:solidFill>
                <a:schemeClr val="bg1"/>
              </a:solidFill>
            </a:endParaRPr>
          </a:p>
          <a:p>
            <a:r>
              <a:rPr lang="pt-BR" sz="3600" dirty="0">
                <a:solidFill>
                  <a:schemeClr val="bg1"/>
                </a:solidFill>
              </a:rPr>
              <a:t>It’s all about </a:t>
            </a:r>
            <a:r>
              <a:rPr lang="pt-BR" sz="3600" dirty="0">
                <a:solidFill>
                  <a:srgbClr val="FFFF00"/>
                </a:solidFill>
              </a:rPr>
              <a:t>user experience</a:t>
            </a:r>
            <a:r>
              <a:rPr lang="pt-BR" sz="3600" dirty="0">
                <a:solidFill>
                  <a:schemeClr val="bg1"/>
                </a:solidFill>
              </a:rPr>
              <a:t>... Just like an app, or a website</a:t>
            </a:r>
            <a:endParaRPr lang="en-US" sz="3600" dirty="0">
              <a:solidFill>
                <a:schemeClr val="bg1"/>
              </a:solidFill>
            </a:endParaRPr>
          </a:p>
          <a:p>
            <a:endParaRPr lang="en-US" sz="2800" dirty="0">
              <a:solidFill>
                <a:schemeClr val="bg1"/>
              </a:solidFill>
            </a:endParaRPr>
          </a:p>
        </p:txBody>
      </p:sp>
    </p:spTree>
    <p:extLst>
      <p:ext uri="{BB962C8B-B14F-4D97-AF65-F5344CB8AC3E}">
        <p14:creationId xmlns:p14="http://schemas.microsoft.com/office/powerpoint/2010/main" val="2658578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Others</a:t>
            </a:r>
          </a:p>
        </p:txBody>
      </p:sp>
      <p:sp>
        <p:nvSpPr>
          <p:cNvPr id="3" name="Text Placeholder 2"/>
          <p:cNvSpPr>
            <a:spLocks noGrp="1"/>
          </p:cNvSpPr>
          <p:nvPr>
            <p:ph type="body" sz="quarter" idx="10"/>
          </p:nvPr>
        </p:nvSpPr>
        <p:spPr>
          <a:xfrm>
            <a:off x="274638" y="1212850"/>
            <a:ext cx="11887200" cy="6155531"/>
          </a:xfrm>
        </p:spPr>
        <p:txBody>
          <a:bodyPr/>
          <a:lstStyle/>
          <a:p>
            <a:r>
              <a:rPr lang="en-US" dirty="0"/>
              <a:t>First Run Conversation</a:t>
            </a:r>
          </a:p>
          <a:p>
            <a:r>
              <a:rPr lang="en-US" dirty="0"/>
              <a:t>First Run User</a:t>
            </a:r>
          </a:p>
          <a:p>
            <a:r>
              <a:rPr lang="en-US" dirty="0"/>
              <a:t>Proactive</a:t>
            </a:r>
          </a:p>
          <a:p>
            <a:r>
              <a:rPr lang="en-US" dirty="0"/>
              <a:t>Hand-off</a:t>
            </a:r>
          </a:p>
          <a:p>
            <a:r>
              <a:rPr lang="en-US" dirty="0"/>
              <a:t>Recommendation API</a:t>
            </a:r>
          </a:p>
          <a:p>
            <a:r>
              <a:rPr lang="en-US" dirty="0" err="1"/>
              <a:t>Directline</a:t>
            </a:r>
            <a:endParaRPr lang="en-US" dirty="0"/>
          </a:p>
          <a:p>
            <a:r>
              <a:rPr lang="en-US" dirty="0"/>
              <a:t>Middleware</a:t>
            </a:r>
          </a:p>
          <a:p>
            <a:r>
              <a:rPr lang="en-US" dirty="0"/>
              <a:t>Events</a:t>
            </a:r>
          </a:p>
          <a:p>
            <a:endParaRPr lang="en-US" dirty="0"/>
          </a:p>
        </p:txBody>
      </p:sp>
    </p:spTree>
    <p:extLst>
      <p:ext uri="{BB962C8B-B14F-4D97-AF65-F5344CB8AC3E}">
        <p14:creationId xmlns:p14="http://schemas.microsoft.com/office/powerpoint/2010/main" val="240216607"/>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2255837" y="2506662"/>
            <a:ext cx="7972483" cy="2633682"/>
          </a:xfrm>
          <a:prstGeom prst="rect">
            <a:avLst/>
          </a:prstGeom>
        </p:spPr>
      </p:pic>
      <p:sp>
        <p:nvSpPr>
          <p:cNvPr id="2" name="TextBox 1"/>
          <p:cNvSpPr txBox="1"/>
          <p:nvPr/>
        </p:nvSpPr>
        <p:spPr>
          <a:xfrm>
            <a:off x="4008437" y="1058862"/>
            <a:ext cx="3804568" cy="1625060"/>
          </a:xfrm>
          <a:prstGeom prst="rect">
            <a:avLst/>
          </a:prstGeom>
          <a:noFill/>
        </p:spPr>
        <p:txBody>
          <a:bodyPr wrap="none" lIns="182880" tIns="146304" rIns="182880" bIns="146304" rtlCol="0">
            <a:spAutoFit/>
          </a:bodyPr>
          <a:lstStyle/>
          <a:p>
            <a:pPr>
              <a:lnSpc>
                <a:spcPct val="90000"/>
              </a:lnSpc>
              <a:spcAft>
                <a:spcPts val="600"/>
              </a:spcAft>
            </a:pPr>
            <a:r>
              <a:rPr lang="en-US" sz="9600" b="1" dirty="0">
                <a:solidFill>
                  <a:srgbClr val="999999"/>
                </a:solidFill>
              </a:rPr>
              <a:t>ngrok</a:t>
            </a:r>
          </a:p>
        </p:txBody>
      </p:sp>
    </p:spTree>
    <p:extLst>
      <p:ext uri="{BB962C8B-B14F-4D97-AF65-F5344CB8AC3E}">
        <p14:creationId xmlns:p14="http://schemas.microsoft.com/office/powerpoint/2010/main" val="3557539947"/>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341437" y="830262"/>
            <a:ext cx="9402616" cy="5281644"/>
          </a:xfrm>
          <a:prstGeom prst="rect">
            <a:avLst/>
          </a:prstGeom>
        </p:spPr>
      </p:pic>
    </p:spTree>
    <p:extLst>
      <p:ext uri="{BB962C8B-B14F-4D97-AF65-F5344CB8AC3E}">
        <p14:creationId xmlns:p14="http://schemas.microsoft.com/office/powerpoint/2010/main" val="1555750604"/>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779837" y="2582862"/>
            <a:ext cx="7872470" cy="4357719"/>
          </a:xfrm>
          <a:prstGeom prst="rect">
            <a:avLst/>
          </a:prstGeom>
        </p:spPr>
      </p:pic>
      <p:pic>
        <p:nvPicPr>
          <p:cNvPr id="3" name="Picture 2"/>
          <p:cNvPicPr>
            <a:picLocks noChangeAspect="1"/>
          </p:cNvPicPr>
          <p:nvPr/>
        </p:nvPicPr>
        <p:blipFill>
          <a:blip r:embed="rId3"/>
          <a:stretch>
            <a:fillRect/>
          </a:stretch>
        </p:blipFill>
        <p:spPr>
          <a:xfrm>
            <a:off x="579437" y="601662"/>
            <a:ext cx="2895621" cy="2428893"/>
          </a:xfrm>
          <a:prstGeom prst="rect">
            <a:avLst/>
          </a:prstGeom>
        </p:spPr>
      </p:pic>
      <p:sp>
        <p:nvSpPr>
          <p:cNvPr id="4" name="Rectangle 3"/>
          <p:cNvSpPr/>
          <p:nvPr/>
        </p:nvSpPr>
        <p:spPr bwMode="auto">
          <a:xfrm>
            <a:off x="3932237" y="1820862"/>
            <a:ext cx="2514600" cy="2133600"/>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3703637" y="3573462"/>
            <a:ext cx="914400" cy="609600"/>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350837" y="2887662"/>
            <a:ext cx="3733800"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err="1">
                <a:ln w="0"/>
                <a:solidFill>
                  <a:schemeClr val="accent1"/>
                </a:solidFill>
                <a:effectLst>
                  <a:outerShdw blurRad="38100" dist="25400" dir="5400000" algn="ctr" rotWithShape="0">
                    <a:srgbClr val="6E747A">
                      <a:alpha val="43000"/>
                    </a:srgbClr>
                  </a:outerShdw>
                </a:effectLst>
              </a:rPr>
              <a:t>BotFramework</a:t>
            </a:r>
            <a:endParaRPr lang="en-US" sz="3600" dirty="0">
              <a:ln w="0"/>
              <a:solidFill>
                <a:schemeClr val="accent1"/>
              </a:solidFill>
              <a:effectLst>
                <a:outerShdw blurRad="38100" dist="25400" dir="5400000" algn="ctr" rotWithShape="0">
                  <a:srgbClr val="6E747A">
                    <a:alpha val="43000"/>
                  </a:srgbClr>
                </a:outerShdw>
              </a:effectLst>
            </a:endParaRPr>
          </a:p>
        </p:txBody>
      </p:sp>
      <p:sp>
        <p:nvSpPr>
          <p:cNvPr id="7" name="Arc 6"/>
          <p:cNvSpPr/>
          <p:nvPr/>
        </p:nvSpPr>
        <p:spPr>
          <a:xfrm>
            <a:off x="1265237" y="2170922"/>
            <a:ext cx="3657600" cy="3276600"/>
          </a:xfrm>
          <a:prstGeom prst="arc">
            <a:avLst/>
          </a:prstGeom>
          <a:ln w="571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8" name="TextBox 7"/>
          <p:cNvSpPr txBox="1"/>
          <p:nvPr/>
        </p:nvSpPr>
        <p:spPr>
          <a:xfrm>
            <a:off x="1112837" y="91194"/>
            <a:ext cx="1582806" cy="627864"/>
          </a:xfrm>
          <a:prstGeom prst="rect">
            <a:avLst/>
          </a:prstGeom>
          <a:noFill/>
        </p:spPr>
        <p:txBody>
          <a:bodyPr wrap="none" lIns="182880" tIns="146304" rIns="182880" bIns="146304" rtlCol="0">
            <a:spAutoFit/>
          </a:bodyPr>
          <a:lstStyle/>
          <a:p>
            <a:pPr>
              <a:lnSpc>
                <a:spcPct val="90000"/>
              </a:lnSpc>
              <a:spcAft>
                <a:spcPts val="600"/>
              </a:spcAft>
            </a:pPr>
            <a:r>
              <a:rPr lang="en-US" sz="2400" b="1" dirty="0">
                <a:gradFill>
                  <a:gsLst>
                    <a:gs pos="2917">
                      <a:schemeClr val="tx1"/>
                    </a:gs>
                    <a:gs pos="30000">
                      <a:schemeClr val="tx1"/>
                    </a:gs>
                  </a:gsLst>
                  <a:lin ang="5400000" scaled="0"/>
                </a:gradFill>
              </a:rPr>
              <a:t>In Cloud</a:t>
            </a:r>
          </a:p>
        </p:txBody>
      </p:sp>
    </p:spTree>
    <p:extLst>
      <p:ext uri="{BB962C8B-B14F-4D97-AF65-F5344CB8AC3E}">
        <p14:creationId xmlns:p14="http://schemas.microsoft.com/office/powerpoint/2010/main" val="1259170669"/>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200275" y="2963863"/>
            <a:ext cx="10236200" cy="917575"/>
          </a:xfrm>
        </p:spPr>
        <p:txBody>
          <a:bodyPr/>
          <a:lstStyle/>
          <a:p>
            <a:r>
              <a:rPr lang="en-US" dirty="0"/>
              <a:t>Let’s Get Hands on.</a:t>
            </a:r>
          </a:p>
        </p:txBody>
      </p:sp>
      <p:pic>
        <p:nvPicPr>
          <p:cNvPr id="3" name="Picture 2"/>
          <p:cNvPicPr>
            <a:picLocks noChangeAspect="1"/>
          </p:cNvPicPr>
          <p:nvPr/>
        </p:nvPicPr>
        <p:blipFill>
          <a:blip r:embed="rId2"/>
          <a:stretch>
            <a:fillRect/>
          </a:stretch>
        </p:blipFill>
        <p:spPr>
          <a:xfrm>
            <a:off x="9190037" y="4106862"/>
            <a:ext cx="2733675" cy="2552700"/>
          </a:xfrm>
          <a:prstGeom prst="rect">
            <a:avLst/>
          </a:prstGeom>
        </p:spPr>
      </p:pic>
    </p:spTree>
    <p:extLst>
      <p:ext uri="{BB962C8B-B14F-4D97-AF65-F5344CB8AC3E}">
        <p14:creationId xmlns:p14="http://schemas.microsoft.com/office/powerpoint/2010/main" val="206129376"/>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0" y="1212850"/>
            <a:ext cx="11887200" cy="5343525"/>
          </a:xfrm>
        </p:spPr>
        <p:txBody>
          <a:bodyPr/>
          <a:lstStyle/>
          <a:p>
            <a:r>
              <a:rPr lang="en-US" dirty="0"/>
              <a:t>Installs</a:t>
            </a:r>
          </a:p>
          <a:p>
            <a:pPr lvl="1"/>
            <a:r>
              <a:rPr lang="en-US" dirty="0"/>
              <a:t>Node.js (and </a:t>
            </a:r>
            <a:r>
              <a:rPr lang="en-US" dirty="0" err="1"/>
              <a:t>npm</a:t>
            </a:r>
            <a:r>
              <a:rPr lang="en-US" dirty="0"/>
              <a:t>)</a:t>
            </a:r>
          </a:p>
          <a:p>
            <a:pPr lvl="1"/>
            <a:r>
              <a:rPr lang="en-US" dirty="0" err="1"/>
              <a:t>Ngrok</a:t>
            </a:r>
            <a:r>
              <a:rPr lang="en-US" dirty="0"/>
              <a:t> </a:t>
            </a:r>
          </a:p>
          <a:p>
            <a:pPr lvl="1"/>
            <a:r>
              <a:rPr lang="en-US" dirty="0"/>
              <a:t>GIT (not necessary but helpful)</a:t>
            </a:r>
          </a:p>
          <a:p>
            <a:pPr lvl="1"/>
            <a:r>
              <a:rPr lang="en-US" dirty="0"/>
              <a:t>VS Code (for node)</a:t>
            </a:r>
          </a:p>
          <a:p>
            <a:pPr lvl="1"/>
            <a:r>
              <a:rPr lang="en-US" dirty="0"/>
              <a:t>Visual Studio 2015 &amp; Bot Template (for C#)</a:t>
            </a:r>
          </a:p>
          <a:p>
            <a:r>
              <a:rPr lang="en-US" dirty="0"/>
              <a:t>Signups needed</a:t>
            </a:r>
          </a:p>
          <a:p>
            <a:pPr lvl="1"/>
            <a:r>
              <a:rPr lang="en-US" dirty="0"/>
              <a:t>MSID</a:t>
            </a:r>
          </a:p>
          <a:p>
            <a:pPr lvl="1"/>
            <a:r>
              <a:rPr lang="en-US" dirty="0"/>
              <a:t>BotFramework.com</a:t>
            </a:r>
          </a:p>
          <a:p>
            <a:pPr lvl="1"/>
            <a:r>
              <a:rPr lang="en-US" dirty="0"/>
              <a:t>LUIS – Language Understanding Intelligent Services</a:t>
            </a:r>
          </a:p>
          <a:p>
            <a:pPr marL="0" indent="0">
              <a:buNone/>
            </a:pPr>
            <a:endParaRPr lang="en-US" dirty="0"/>
          </a:p>
        </p:txBody>
      </p:sp>
      <p:sp>
        <p:nvSpPr>
          <p:cNvPr id="3" name="Title 2"/>
          <p:cNvSpPr>
            <a:spLocks noGrp="1"/>
          </p:cNvSpPr>
          <p:nvPr>
            <p:ph type="title" idx="4294967295"/>
          </p:nvPr>
        </p:nvSpPr>
        <p:spPr>
          <a:xfrm>
            <a:off x="547688" y="295275"/>
            <a:ext cx="11888787" cy="917575"/>
          </a:xfrm>
        </p:spPr>
        <p:txBody>
          <a:bodyPr/>
          <a:lstStyle/>
          <a:p>
            <a:r>
              <a:rPr lang="en-US" dirty="0"/>
              <a:t>Technology Needed today Node</a:t>
            </a:r>
          </a:p>
        </p:txBody>
      </p:sp>
      <p:pic>
        <p:nvPicPr>
          <p:cNvPr id="5" name="Picture 4"/>
          <p:cNvPicPr>
            <a:picLocks noChangeAspect="1"/>
          </p:cNvPicPr>
          <p:nvPr/>
        </p:nvPicPr>
        <p:blipFill>
          <a:blip r:embed="rId2"/>
          <a:stretch>
            <a:fillRect/>
          </a:stretch>
        </p:blipFill>
        <p:spPr>
          <a:xfrm>
            <a:off x="9799637" y="4411662"/>
            <a:ext cx="2203260" cy="2057400"/>
          </a:xfrm>
          <a:prstGeom prst="rect">
            <a:avLst/>
          </a:prstGeom>
        </p:spPr>
      </p:pic>
      <p:pic>
        <p:nvPicPr>
          <p:cNvPr id="6" name="Graphic 5"/>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14037" y="6081059"/>
            <a:ext cx="365760" cy="329900"/>
          </a:xfrm>
          <a:prstGeom prst="rect">
            <a:avLst/>
          </a:prstGeom>
        </p:spPr>
      </p:pic>
    </p:spTree>
    <p:extLst>
      <p:ext uri="{BB962C8B-B14F-4D97-AF65-F5344CB8AC3E}">
        <p14:creationId xmlns:p14="http://schemas.microsoft.com/office/powerpoint/2010/main" val="2148550348"/>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212850"/>
            <a:ext cx="11887200" cy="752514"/>
          </a:xfrm>
        </p:spPr>
        <p:txBody>
          <a:bodyPr/>
          <a:lstStyle/>
          <a:p>
            <a:pPr marL="0" indent="0">
              <a:buNone/>
            </a:pPr>
            <a:r>
              <a:rPr lang="en-US" sz="4100" b="1" dirty="0">
                <a:effectLst>
                  <a:outerShdw blurRad="38100" dist="38100" dir="2700000" algn="tl">
                    <a:srgbClr val="000000">
                      <a:alpha val="43137"/>
                    </a:srgbClr>
                  </a:outerShdw>
                </a:effectLst>
              </a:rPr>
              <a:t>https://github.com/DanielEgan/BotWorkshop</a:t>
            </a:r>
          </a:p>
        </p:txBody>
      </p:sp>
      <p:sp>
        <p:nvSpPr>
          <p:cNvPr id="3" name="Title 2"/>
          <p:cNvSpPr>
            <a:spLocks noGrp="1"/>
          </p:cNvSpPr>
          <p:nvPr>
            <p:ph type="title"/>
          </p:nvPr>
        </p:nvSpPr>
        <p:spPr/>
        <p:txBody>
          <a:bodyPr/>
          <a:lstStyle/>
          <a:p>
            <a:r>
              <a:rPr lang="en-US" dirty="0"/>
              <a:t>Content</a:t>
            </a:r>
          </a:p>
        </p:txBody>
      </p:sp>
      <p:grpSp>
        <p:nvGrpSpPr>
          <p:cNvPr id="13" name="Group 12"/>
          <p:cNvGrpSpPr/>
          <p:nvPr/>
        </p:nvGrpSpPr>
        <p:grpSpPr>
          <a:xfrm>
            <a:off x="201958" y="2130425"/>
            <a:ext cx="12032561" cy="2705060"/>
            <a:chOff x="108080" y="2621002"/>
            <a:chExt cx="12032561" cy="2705060"/>
          </a:xfrm>
        </p:grpSpPr>
        <p:pic>
          <p:nvPicPr>
            <p:cNvPr id="6" name="Picture 5"/>
            <p:cNvPicPr>
              <a:picLocks noChangeAspect="1"/>
            </p:cNvPicPr>
            <p:nvPr/>
          </p:nvPicPr>
          <p:blipFill>
            <a:blip r:embed="rId2"/>
            <a:stretch>
              <a:fillRect/>
            </a:stretch>
          </p:blipFill>
          <p:spPr>
            <a:xfrm>
              <a:off x="108080" y="2621002"/>
              <a:ext cx="12032561" cy="2705060"/>
            </a:xfrm>
            <a:prstGeom prst="rect">
              <a:avLst/>
            </a:prstGeom>
          </p:spPr>
        </p:pic>
        <p:cxnSp>
          <p:nvCxnSpPr>
            <p:cNvPr id="5" name="Straight Arrow Connector 4"/>
            <p:cNvCxnSpPr/>
            <p:nvPr/>
          </p:nvCxnSpPr>
          <p:spPr>
            <a:xfrm flipH="1">
              <a:off x="5151437" y="4335462"/>
              <a:ext cx="2362200" cy="0"/>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8" name="Straight Arrow Connector 7"/>
            <p:cNvCxnSpPr/>
            <p:nvPr/>
          </p:nvCxnSpPr>
          <p:spPr>
            <a:xfrm flipH="1">
              <a:off x="5151437" y="4640262"/>
              <a:ext cx="2362200" cy="0"/>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9" name="Straight Arrow Connector 8"/>
            <p:cNvCxnSpPr/>
            <p:nvPr/>
          </p:nvCxnSpPr>
          <p:spPr>
            <a:xfrm flipH="1">
              <a:off x="5151437" y="5097462"/>
              <a:ext cx="2362200" cy="0"/>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sp>
          <p:nvSpPr>
            <p:cNvPr id="10" name="TextBox 9"/>
            <p:cNvSpPr txBox="1"/>
            <p:nvPr/>
          </p:nvSpPr>
          <p:spPr>
            <a:xfrm>
              <a:off x="7818437" y="4104629"/>
              <a:ext cx="273376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rgbClr val="FF0000"/>
                  </a:solidFill>
                </a:rPr>
                <a:t>Hands On Labs Document (WORD)</a:t>
              </a:r>
            </a:p>
          </p:txBody>
        </p:sp>
        <p:sp>
          <p:nvSpPr>
            <p:cNvPr id="11" name="TextBox 10"/>
            <p:cNvSpPr txBox="1"/>
            <p:nvPr/>
          </p:nvSpPr>
          <p:spPr>
            <a:xfrm>
              <a:off x="7815168" y="4409429"/>
              <a:ext cx="2544607"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rgbClr val="FF0000"/>
                  </a:solidFill>
                </a:rPr>
                <a:t>Hands On Labs Document (PDF)</a:t>
              </a:r>
            </a:p>
          </p:txBody>
        </p:sp>
        <p:sp>
          <p:nvSpPr>
            <p:cNvPr id="12" name="TextBox 11"/>
            <p:cNvSpPr txBox="1"/>
            <p:nvPr/>
          </p:nvSpPr>
          <p:spPr>
            <a:xfrm>
              <a:off x="7815167" y="4825035"/>
              <a:ext cx="2480487" cy="461665"/>
            </a:xfrm>
            <a:prstGeom prst="rect">
              <a:avLst/>
            </a:prstGeom>
            <a:noFill/>
          </p:spPr>
          <p:txBody>
            <a:bodyPr wrap="none" lIns="182880" tIns="146304" rIns="182880" bIns="146304" rtlCol="0">
              <a:spAutoFit/>
            </a:bodyPr>
            <a:lstStyle/>
            <a:p>
              <a:pPr>
                <a:lnSpc>
                  <a:spcPct val="90000"/>
                </a:lnSpc>
                <a:spcAft>
                  <a:spcPts val="600"/>
                </a:spcAft>
              </a:pPr>
              <a:r>
                <a:rPr lang="en-US" sz="1200" dirty="0">
                  <a:solidFill>
                    <a:srgbClr val="FF0000"/>
                  </a:solidFill>
                </a:rPr>
                <a:t>Code snippets for use with PDF</a:t>
              </a:r>
            </a:p>
          </p:txBody>
        </p:sp>
      </p:grpSp>
    </p:spTree>
    <p:extLst>
      <p:ext uri="{BB962C8B-B14F-4D97-AF65-F5344CB8AC3E}">
        <p14:creationId xmlns:p14="http://schemas.microsoft.com/office/powerpoint/2010/main" val="277431551"/>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212850"/>
            <a:ext cx="11887200" cy="752514"/>
          </a:xfrm>
        </p:spPr>
        <p:txBody>
          <a:bodyPr/>
          <a:lstStyle/>
          <a:p>
            <a:pPr marL="0" indent="0">
              <a:buNone/>
            </a:pPr>
            <a:r>
              <a:rPr lang="en-US" sz="4100" b="1" dirty="0">
                <a:effectLst>
                  <a:outerShdw blurRad="38100" dist="38100" dir="2700000" algn="tl">
                    <a:srgbClr val="000000">
                      <a:alpha val="43137"/>
                    </a:srgbClr>
                  </a:outerShdw>
                </a:effectLst>
              </a:rPr>
              <a:t>https://github.com/DanielEgan/BotWorkshop</a:t>
            </a:r>
          </a:p>
        </p:txBody>
      </p:sp>
      <p:sp>
        <p:nvSpPr>
          <p:cNvPr id="3" name="Title 2"/>
          <p:cNvSpPr>
            <a:spLocks noGrp="1"/>
          </p:cNvSpPr>
          <p:nvPr>
            <p:ph type="title"/>
          </p:nvPr>
        </p:nvSpPr>
        <p:spPr/>
        <p:txBody>
          <a:bodyPr/>
          <a:lstStyle/>
          <a:p>
            <a:r>
              <a:rPr lang="en-US" dirty="0"/>
              <a:t>Content</a:t>
            </a:r>
          </a:p>
        </p:txBody>
      </p:sp>
      <p:pic>
        <p:nvPicPr>
          <p:cNvPr id="4" name="Picture 3"/>
          <p:cNvPicPr>
            <a:picLocks noChangeAspect="1"/>
          </p:cNvPicPr>
          <p:nvPr/>
        </p:nvPicPr>
        <p:blipFill>
          <a:blip r:embed="rId2"/>
          <a:stretch>
            <a:fillRect/>
          </a:stretch>
        </p:blipFill>
        <p:spPr>
          <a:xfrm>
            <a:off x="2713037" y="2049462"/>
            <a:ext cx="6478834" cy="4644370"/>
          </a:xfrm>
          <a:prstGeom prst="rect">
            <a:avLst/>
          </a:prstGeom>
        </p:spPr>
      </p:pic>
    </p:spTree>
    <p:extLst>
      <p:ext uri="{BB962C8B-B14F-4D97-AF65-F5344CB8AC3E}">
        <p14:creationId xmlns:p14="http://schemas.microsoft.com/office/powerpoint/2010/main" val="2706800493"/>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Conventions Used</a:t>
            </a:r>
          </a:p>
        </p:txBody>
      </p:sp>
      <p:pic>
        <p:nvPicPr>
          <p:cNvPr id="4" name="Picture 3"/>
          <p:cNvPicPr>
            <a:picLocks noChangeAspect="1"/>
          </p:cNvPicPr>
          <p:nvPr/>
        </p:nvPicPr>
        <p:blipFill>
          <a:blip r:embed="rId2"/>
          <a:stretch>
            <a:fillRect/>
          </a:stretch>
        </p:blipFill>
        <p:spPr>
          <a:xfrm>
            <a:off x="503237" y="1624214"/>
            <a:ext cx="3734124" cy="952583"/>
          </a:xfrm>
          <a:prstGeom prst="rect">
            <a:avLst/>
          </a:prstGeom>
        </p:spPr>
      </p:pic>
      <p:pic>
        <p:nvPicPr>
          <p:cNvPr id="5" name="Picture 4"/>
          <p:cNvPicPr>
            <a:picLocks noChangeAspect="1"/>
          </p:cNvPicPr>
          <p:nvPr/>
        </p:nvPicPr>
        <p:blipFill>
          <a:blip r:embed="rId3"/>
          <a:stretch>
            <a:fillRect/>
          </a:stretch>
        </p:blipFill>
        <p:spPr>
          <a:xfrm>
            <a:off x="503237" y="2869337"/>
            <a:ext cx="5334462" cy="1905165"/>
          </a:xfrm>
          <a:prstGeom prst="rect">
            <a:avLst/>
          </a:prstGeom>
        </p:spPr>
      </p:pic>
      <p:pic>
        <p:nvPicPr>
          <p:cNvPr id="6" name="Picture 5"/>
          <p:cNvPicPr>
            <a:picLocks noChangeAspect="1"/>
          </p:cNvPicPr>
          <p:nvPr/>
        </p:nvPicPr>
        <p:blipFill>
          <a:blip r:embed="rId4"/>
          <a:stretch>
            <a:fillRect/>
          </a:stretch>
        </p:blipFill>
        <p:spPr>
          <a:xfrm>
            <a:off x="503237" y="4945062"/>
            <a:ext cx="4861981" cy="1882303"/>
          </a:xfrm>
          <a:prstGeom prst="rect">
            <a:avLst/>
          </a:prstGeom>
        </p:spPr>
      </p:pic>
      <p:sp>
        <p:nvSpPr>
          <p:cNvPr id="7" name="Arrow: Left 6"/>
          <p:cNvSpPr/>
          <p:nvPr/>
        </p:nvSpPr>
        <p:spPr bwMode="auto">
          <a:xfrm>
            <a:off x="4581121" y="1874963"/>
            <a:ext cx="3276600" cy="332260"/>
          </a:xfrm>
          <a:prstGeom prst="leftArrow">
            <a:avLst/>
          </a:prstGeom>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8" name="TextBox 7"/>
          <p:cNvSpPr txBox="1"/>
          <p:nvPr/>
        </p:nvSpPr>
        <p:spPr>
          <a:xfrm>
            <a:off x="7970837" y="1624214"/>
            <a:ext cx="3584956" cy="738664"/>
          </a:xfrm>
          <a:prstGeom prst="rect">
            <a:avLst/>
          </a:prstGeom>
          <a:noFill/>
        </p:spPr>
        <p:txBody>
          <a:bodyPr wrap="none" lIns="182880" tIns="146304" rIns="182880" bIns="146304" rtlCol="0">
            <a:spAutoFit/>
          </a:bodyPr>
          <a:lstStyle/>
          <a:p>
            <a:pPr>
              <a:lnSpc>
                <a:spcPct val="90000"/>
              </a:lnSpc>
              <a:spcAft>
                <a:spcPts val="600"/>
              </a:spcAft>
            </a:pPr>
            <a:r>
              <a:rPr lang="en-US" sz="3200" dirty="0">
                <a:gradFill>
                  <a:gsLst>
                    <a:gs pos="2917">
                      <a:schemeClr val="tx1"/>
                    </a:gs>
                    <a:gs pos="30000">
                      <a:schemeClr val="tx1"/>
                    </a:gs>
                  </a:gsLst>
                  <a:lin ang="5400000" scaled="0"/>
                </a:gradFill>
              </a:rPr>
              <a:t>Don’t type the ~$</a:t>
            </a:r>
          </a:p>
        </p:txBody>
      </p:sp>
      <p:sp>
        <p:nvSpPr>
          <p:cNvPr id="9" name="Arrow: Left 8"/>
          <p:cNvSpPr/>
          <p:nvPr/>
        </p:nvSpPr>
        <p:spPr bwMode="auto">
          <a:xfrm>
            <a:off x="5913437" y="3116262"/>
            <a:ext cx="3276600" cy="332260"/>
          </a:xfrm>
          <a:prstGeom prst="leftArrow">
            <a:avLst/>
          </a:prstGeom>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0" name="Arrow: Left 9"/>
          <p:cNvSpPr/>
          <p:nvPr/>
        </p:nvSpPr>
        <p:spPr bwMode="auto">
          <a:xfrm>
            <a:off x="5941545" y="5249862"/>
            <a:ext cx="3276600" cy="332260"/>
          </a:xfrm>
          <a:prstGeom prst="leftArrow">
            <a:avLst/>
          </a:prstGeom>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1" name="TextBox 10"/>
          <p:cNvSpPr txBox="1"/>
          <p:nvPr/>
        </p:nvSpPr>
        <p:spPr>
          <a:xfrm>
            <a:off x="7132637" y="3527626"/>
            <a:ext cx="4901470" cy="1625060"/>
          </a:xfrm>
          <a:prstGeom prst="rect">
            <a:avLst/>
          </a:prstGeom>
          <a:noFill/>
        </p:spPr>
        <p:txBody>
          <a:bodyPr wrap="none" lIns="182880" tIns="146304" rIns="182880" bIns="146304" rtlCol="0">
            <a:spAutoFit/>
          </a:bodyPr>
          <a:lstStyle/>
          <a:p>
            <a:pPr>
              <a:lnSpc>
                <a:spcPct val="90000"/>
              </a:lnSpc>
              <a:spcAft>
                <a:spcPts val="600"/>
              </a:spcAft>
            </a:pPr>
            <a:r>
              <a:rPr lang="en-US" sz="3200" dirty="0">
                <a:gradFill>
                  <a:gsLst>
                    <a:gs pos="2917">
                      <a:schemeClr val="tx1"/>
                    </a:gs>
                    <a:gs pos="30000">
                      <a:schemeClr val="tx1"/>
                    </a:gs>
                  </a:gsLst>
                  <a:lin ang="5400000" scaled="0"/>
                </a:gradFill>
              </a:rPr>
              <a:t>If you are using the PDF</a:t>
            </a:r>
            <a:br>
              <a:rPr lang="en-US" sz="3200" dirty="0">
                <a:gradFill>
                  <a:gsLst>
                    <a:gs pos="2917">
                      <a:schemeClr val="tx1"/>
                    </a:gs>
                    <a:gs pos="30000">
                      <a:schemeClr val="tx1"/>
                    </a:gs>
                  </a:gsLst>
                  <a:lin ang="5400000" scaled="0"/>
                </a:gradFill>
              </a:rPr>
            </a:br>
            <a:r>
              <a:rPr lang="en-US" sz="3200" dirty="0">
                <a:gradFill>
                  <a:gsLst>
                    <a:gs pos="2917">
                      <a:schemeClr val="tx1"/>
                    </a:gs>
                    <a:gs pos="30000">
                      <a:schemeClr val="tx1"/>
                    </a:gs>
                  </a:gsLst>
                  <a:lin ang="5400000" scaled="0"/>
                </a:gradFill>
              </a:rPr>
              <a:t>copy and paste from the </a:t>
            </a:r>
            <a:br>
              <a:rPr lang="en-US" sz="3200" dirty="0">
                <a:gradFill>
                  <a:gsLst>
                    <a:gs pos="2917">
                      <a:schemeClr val="tx1"/>
                    </a:gs>
                    <a:gs pos="30000">
                      <a:schemeClr val="tx1"/>
                    </a:gs>
                  </a:gsLst>
                  <a:lin ang="5400000" scaled="0"/>
                </a:gradFill>
              </a:rPr>
            </a:br>
            <a:r>
              <a:rPr lang="en-US" sz="3200" dirty="0">
                <a:gradFill>
                  <a:gsLst>
                    <a:gs pos="2917">
                      <a:schemeClr val="tx1"/>
                    </a:gs>
                    <a:gs pos="30000">
                      <a:schemeClr val="tx1"/>
                    </a:gs>
                  </a:gsLst>
                  <a:lin ang="5400000" scaled="0"/>
                </a:gradFill>
              </a:rPr>
              <a:t>txt file NOT the PDF</a:t>
            </a:r>
          </a:p>
        </p:txBody>
      </p:sp>
    </p:spTree>
    <p:extLst>
      <p:ext uri="{BB962C8B-B14F-4D97-AF65-F5344CB8AC3E}">
        <p14:creationId xmlns:p14="http://schemas.microsoft.com/office/powerpoint/2010/main" val="3977309711"/>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Materials</a:t>
            </a:r>
          </a:p>
        </p:txBody>
      </p:sp>
      <p:sp>
        <p:nvSpPr>
          <p:cNvPr id="3" name="Text Placeholder 2"/>
          <p:cNvSpPr>
            <a:spLocks noGrp="1"/>
          </p:cNvSpPr>
          <p:nvPr>
            <p:ph type="body" sz="quarter" idx="10"/>
          </p:nvPr>
        </p:nvSpPr>
        <p:spPr>
          <a:xfrm>
            <a:off x="274638" y="1212850"/>
            <a:ext cx="11887200" cy="4124206"/>
          </a:xfrm>
        </p:spPr>
        <p:txBody>
          <a:bodyPr/>
          <a:lstStyle/>
          <a:p>
            <a:endParaRPr lang="en-US" dirty="0"/>
          </a:p>
          <a:p>
            <a:pPr marL="800100" lvl="2" indent="-571500">
              <a:buFont typeface="Arial" panose="020B0604020202020204" pitchFamily="34" charset="0"/>
              <a:buChar char="•"/>
            </a:pPr>
            <a:r>
              <a:rPr lang="en-US" dirty="0">
                <a:hlinkClick r:id="rId2"/>
              </a:rPr>
              <a:t>https://docs.botframework.com/  </a:t>
            </a:r>
            <a:r>
              <a:rPr lang="en-US" dirty="0"/>
              <a:t>  -  Bot Framework Docs</a:t>
            </a:r>
            <a:endParaRPr lang="en-US" dirty="0">
              <a:hlinkClick r:id="rId2"/>
            </a:endParaRPr>
          </a:p>
          <a:p>
            <a:pPr marL="800100" lvl="2" indent="-571500">
              <a:buFont typeface="Arial" panose="020B0604020202020204" pitchFamily="34" charset="0"/>
              <a:buChar char="•"/>
            </a:pPr>
            <a:r>
              <a:rPr lang="en-US" dirty="0">
                <a:hlinkClick r:id="rId2"/>
              </a:rPr>
              <a:t>https://github.com/pveller/ecommerce-chatbot</a:t>
            </a:r>
            <a:r>
              <a:rPr lang="en-US" dirty="0"/>
              <a:t>  - Node – Implements </a:t>
            </a:r>
            <a:r>
              <a:rPr lang="en-US" dirty="0" err="1"/>
              <a:t>IIntentInterface</a:t>
            </a:r>
            <a:endParaRPr lang="en-US" dirty="0"/>
          </a:p>
          <a:p>
            <a:pPr marL="800100" lvl="2" indent="-571500">
              <a:buFont typeface="Arial" panose="020B0604020202020204" pitchFamily="34" charset="0"/>
              <a:buChar char="•"/>
            </a:pPr>
            <a:r>
              <a:rPr lang="en-US" dirty="0">
                <a:hlinkClick r:id="rId3"/>
              </a:rPr>
              <a:t>https://github.com/Microsoft/BotBuilder</a:t>
            </a:r>
            <a:r>
              <a:rPr lang="en-US" dirty="0"/>
              <a:t>  - SDK’s has a samples folder </a:t>
            </a:r>
          </a:p>
          <a:p>
            <a:pPr marL="800100" lvl="2" indent="-571500">
              <a:buFont typeface="Arial" panose="020B0604020202020204" pitchFamily="34" charset="0"/>
              <a:buChar char="•"/>
            </a:pPr>
            <a:r>
              <a:rPr lang="en-US" dirty="0">
                <a:hlinkClick r:id="rId4"/>
              </a:rPr>
              <a:t>https://github.com/Microsoft/BotBuilder-Samples</a:t>
            </a:r>
            <a:r>
              <a:rPr lang="en-US" dirty="0"/>
              <a:t> - Different Samples (Skype, Facebook, etc.)</a:t>
            </a:r>
          </a:p>
          <a:p>
            <a:pPr marL="800100" lvl="2" indent="-571500">
              <a:buFont typeface="Arial" panose="020B0604020202020204" pitchFamily="34" charset="0"/>
              <a:buChar char="•"/>
            </a:pPr>
            <a:r>
              <a:rPr lang="en-US" dirty="0">
                <a:hlinkClick r:id="rId5"/>
              </a:rPr>
              <a:t>https://www.luis.ai/Help</a:t>
            </a:r>
            <a:r>
              <a:rPr lang="en-US" dirty="0"/>
              <a:t>  - Training videos and HOL for LUIS</a:t>
            </a:r>
          </a:p>
          <a:p>
            <a:pPr marL="800100" lvl="2" indent="-571500">
              <a:buFont typeface="Arial" panose="020B0604020202020204" pitchFamily="34" charset="0"/>
              <a:buChar char="•"/>
            </a:pPr>
            <a:r>
              <a:rPr lang="en-US" dirty="0">
                <a:hlinkClick r:id="rId6"/>
              </a:rPr>
              <a:t>https://docs.botframework.com/en-us/tools/bot-framework-emulator/</a:t>
            </a:r>
            <a:r>
              <a:rPr lang="en-US" dirty="0"/>
              <a:t>  Emulator download</a:t>
            </a:r>
          </a:p>
          <a:p>
            <a:pPr marL="800100" lvl="2" indent="-571500">
              <a:buFont typeface="Arial" panose="020B0604020202020204" pitchFamily="34" charset="0"/>
              <a:buChar char="•"/>
            </a:pPr>
            <a:r>
              <a:rPr lang="en-US" u="sng" dirty="0">
                <a:hlinkClick r:id="rId7"/>
              </a:rPr>
              <a:t>http://aka.ms/bf-bc-vstemplate</a:t>
            </a:r>
            <a:r>
              <a:rPr lang="en-US" dirty="0"/>
              <a:t>  C# Bot Template</a:t>
            </a:r>
          </a:p>
          <a:p>
            <a:pPr marL="800100" lvl="2" indent="-571500">
              <a:buFont typeface="Arial" panose="020B0604020202020204" pitchFamily="34" charset="0"/>
              <a:buChar char="•"/>
            </a:pPr>
            <a:r>
              <a:rPr lang="en-US" dirty="0"/>
              <a:t> </a:t>
            </a:r>
            <a:r>
              <a:rPr lang="en-US" u="sng" dirty="0">
                <a:hlinkClick r:id="rId8"/>
              </a:rPr>
              <a:t>https://ngrok.com</a:t>
            </a:r>
            <a:r>
              <a:rPr lang="en-US" dirty="0"/>
              <a:t> - </a:t>
            </a:r>
            <a:r>
              <a:rPr lang="en-US" dirty="0" err="1"/>
              <a:t>Ngrok</a:t>
            </a:r>
            <a:r>
              <a:rPr lang="en-US" dirty="0"/>
              <a:t> </a:t>
            </a:r>
          </a:p>
          <a:p>
            <a:pPr marL="800100" lvl="2" indent="-571500">
              <a:buFont typeface="Arial" panose="020B0604020202020204" pitchFamily="34" charset="0"/>
              <a:buChar char="•"/>
            </a:pPr>
            <a:endParaRPr lang="en-US" dirty="0"/>
          </a:p>
          <a:p>
            <a:pPr marL="571500" lvl="1" indent="-571500">
              <a:buFont typeface="Arial" panose="020B0604020202020204" pitchFamily="34" charset="0"/>
              <a:buChar char="•"/>
            </a:pPr>
            <a:endParaRPr lang="en-US" dirty="0"/>
          </a:p>
        </p:txBody>
      </p:sp>
    </p:spTree>
    <p:extLst>
      <p:ext uri="{BB962C8B-B14F-4D97-AF65-F5344CB8AC3E}">
        <p14:creationId xmlns:p14="http://schemas.microsoft.com/office/powerpoint/2010/main" val="23407398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p:cNvSpPr txBox="1">
            <a:spLocks/>
          </p:cNvSpPr>
          <p:nvPr/>
        </p:nvSpPr>
        <p:spPr>
          <a:xfrm>
            <a:off x="274637" y="1973262"/>
            <a:ext cx="11394200" cy="2590800"/>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ctr" defTabSz="932742" rtl="0" eaLnBrk="1" fontAlgn="auto" latinLnBrk="0" hangingPunct="1">
              <a:lnSpc>
                <a:spcPct val="90000"/>
              </a:lnSpc>
              <a:spcBef>
                <a:spcPct val="0"/>
              </a:spcBef>
              <a:spcAft>
                <a:spcPts val="0"/>
              </a:spcAft>
              <a:buClrTx/>
              <a:buSzTx/>
              <a:buFontTx/>
              <a:buNone/>
              <a:tabLst/>
              <a:defRPr/>
            </a:pPr>
            <a:r>
              <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rPr>
              <a:t>The best bots make you type </a:t>
            </a:r>
            <a:r>
              <a:rPr kumimoji="0" lang="pt-BR" sz="3600" b="1" i="0" u="none" strike="noStrike" kern="1200" cap="none" spc="-102" normalizeH="0" baseline="0" noProof="0" dirty="0">
                <a:ln w="3175">
                  <a:noFill/>
                </a:ln>
                <a:solidFill>
                  <a:srgbClr val="FFFF00"/>
                </a:solidFill>
                <a:effectLst/>
                <a:uLnTx/>
                <a:uFillTx/>
                <a:latin typeface="Segoe UI Light"/>
                <a:ea typeface="+mn-ea"/>
                <a:cs typeface="Segoe UI" pitchFamily="34" charset="0"/>
              </a:rPr>
              <a:t>less</a:t>
            </a:r>
            <a:r>
              <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rPr>
              <a:t>, not </a:t>
            </a:r>
            <a:r>
              <a:rPr kumimoji="0" lang="pt-BR" sz="3600" b="1" i="0" u="none" strike="noStrike" kern="1200" cap="none" spc="-102" normalizeH="0" baseline="0" noProof="0" dirty="0">
                <a:ln w="3175">
                  <a:noFill/>
                </a:ln>
                <a:solidFill>
                  <a:srgbClr val="FF8C00"/>
                </a:solidFill>
                <a:effectLst/>
                <a:uLnTx/>
                <a:uFillTx/>
                <a:latin typeface="Segoe UI Light"/>
                <a:ea typeface="+mn-ea"/>
                <a:cs typeface="Segoe UI" pitchFamily="34" charset="0"/>
              </a:rPr>
              <a:t>more</a:t>
            </a: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en-US" sz="28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3050133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9584" y="3312597"/>
            <a:ext cx="3277307" cy="923330"/>
          </a:xfrm>
          <a:prstGeom prst="rect">
            <a:avLst/>
          </a:prstGeom>
        </p:spPr>
        <p:txBody>
          <a:bodyPr wrap="none">
            <a:spAutoFit/>
          </a:bodyPr>
          <a:lstStyle/>
          <a:p>
            <a:r>
              <a:rPr lang="en-US" dirty="0"/>
              <a:t>Bots of today (show examples)</a:t>
            </a:r>
          </a:p>
          <a:p>
            <a:endParaRPr lang="en-US" dirty="0"/>
          </a:p>
          <a:p>
            <a:r>
              <a:rPr lang="en-US" dirty="0">
                <a:hlinkClick r:id="rId3"/>
              </a:rPr>
              <a:t>https://www.botpages.com/</a:t>
            </a:r>
            <a:r>
              <a:rPr lang="en-US" dirty="0"/>
              <a:t> </a:t>
            </a:r>
          </a:p>
        </p:txBody>
      </p:sp>
      <p:pic>
        <p:nvPicPr>
          <p:cNvPr id="3" name="Picture 2"/>
          <p:cNvPicPr>
            <a:picLocks noChangeAspect="1"/>
          </p:cNvPicPr>
          <p:nvPr/>
        </p:nvPicPr>
        <p:blipFill>
          <a:blip r:embed="rId4"/>
          <a:stretch>
            <a:fillRect/>
          </a:stretch>
        </p:blipFill>
        <p:spPr>
          <a:xfrm>
            <a:off x="95023" y="1287462"/>
            <a:ext cx="12246465" cy="3810011"/>
          </a:xfrm>
          <a:prstGeom prst="rect">
            <a:avLst/>
          </a:prstGeom>
        </p:spPr>
      </p:pic>
      <p:sp>
        <p:nvSpPr>
          <p:cNvPr id="4" name="Rectangle 3"/>
          <p:cNvSpPr/>
          <p:nvPr/>
        </p:nvSpPr>
        <p:spPr bwMode="auto">
          <a:xfrm>
            <a:off x="3017837" y="1287462"/>
            <a:ext cx="228600" cy="3810011"/>
          </a:xfrm>
          <a:prstGeom prst="rect">
            <a:avLst/>
          </a:prstGeom>
          <a:solidFill>
            <a:schemeClr val="bg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Rectangle 4"/>
          <p:cNvSpPr/>
          <p:nvPr/>
        </p:nvSpPr>
        <p:spPr bwMode="auto">
          <a:xfrm>
            <a:off x="6103937" y="1262959"/>
            <a:ext cx="228600" cy="3810011"/>
          </a:xfrm>
          <a:prstGeom prst="rect">
            <a:avLst/>
          </a:prstGeom>
          <a:solidFill>
            <a:schemeClr val="bg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 name="Rectangle 5"/>
          <p:cNvSpPr/>
          <p:nvPr/>
        </p:nvSpPr>
        <p:spPr bwMode="auto">
          <a:xfrm>
            <a:off x="9175490" y="1262958"/>
            <a:ext cx="228600" cy="3810011"/>
          </a:xfrm>
          <a:prstGeom prst="rect">
            <a:avLst/>
          </a:prstGeom>
          <a:solidFill>
            <a:schemeClr val="bg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21495238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6"/>
          <p:cNvSpPr txBox="1">
            <a:spLocks/>
          </p:cNvSpPr>
          <p:nvPr/>
        </p:nvSpPr>
        <p:spPr>
          <a:xfrm>
            <a:off x="274637" y="1973262"/>
            <a:ext cx="11394200" cy="2590800"/>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ctr" defTabSz="932742" rtl="0" eaLnBrk="1" fontAlgn="auto" latinLnBrk="0" hangingPunct="1">
              <a:lnSpc>
                <a:spcPct val="90000"/>
              </a:lnSpc>
              <a:spcBef>
                <a:spcPct val="0"/>
              </a:spcBef>
              <a:spcAft>
                <a:spcPts val="0"/>
              </a:spcAft>
              <a:buClrTx/>
              <a:buSzTx/>
              <a:buFontTx/>
              <a:buNone/>
              <a:tabLst/>
              <a:defRPr/>
            </a:pPr>
            <a:r>
              <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rPr>
              <a:t>Why </a:t>
            </a:r>
            <a:r>
              <a:rPr kumimoji="0" lang="pt-BR" sz="3600" b="1" i="0" u="none" strike="noStrike" kern="1200" cap="none" spc="-102" normalizeH="0" baseline="0" noProof="0" dirty="0">
                <a:ln w="3175">
                  <a:noFill/>
                </a:ln>
                <a:solidFill>
                  <a:srgbClr val="FFFF00"/>
                </a:solidFill>
                <a:effectLst/>
                <a:uLnTx/>
                <a:uFillTx/>
                <a:latin typeface="Segoe UI Light"/>
                <a:ea typeface="+mn-ea"/>
                <a:cs typeface="Segoe UI" pitchFamily="34" charset="0"/>
              </a:rPr>
              <a:t>Bots</a:t>
            </a:r>
            <a:r>
              <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rPr>
              <a:t> are like </a:t>
            </a:r>
            <a:r>
              <a:rPr kumimoji="0" lang="pt-BR" sz="3600" b="1" i="0" u="none" strike="noStrike" kern="1200" cap="none" spc="-102" normalizeH="0" baseline="0" noProof="0" dirty="0">
                <a:ln w="3175">
                  <a:noFill/>
                </a:ln>
                <a:solidFill>
                  <a:srgbClr val="FF8C00"/>
                </a:solidFill>
                <a:effectLst/>
                <a:uLnTx/>
                <a:uFillTx/>
                <a:latin typeface="Segoe UI Light"/>
                <a:ea typeface="+mn-ea"/>
                <a:cs typeface="Segoe UI" pitchFamily="34" charset="0"/>
              </a:rPr>
              <a:t>text based Adventure Games</a:t>
            </a: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1"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pt-BR" sz="36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a:p>
            <a:pPr marL="0" marR="0" lvl="0" indent="0" algn="l" defTabSz="932742" rtl="0" eaLnBrk="1" fontAlgn="auto" latinLnBrk="0" hangingPunct="1">
              <a:lnSpc>
                <a:spcPct val="90000"/>
              </a:lnSpc>
              <a:spcBef>
                <a:spcPct val="0"/>
              </a:spcBef>
              <a:spcAft>
                <a:spcPts val="0"/>
              </a:spcAft>
              <a:buClrTx/>
              <a:buSzTx/>
              <a:buFontTx/>
              <a:buNone/>
              <a:tabLst/>
              <a:defRPr/>
            </a:pPr>
            <a:endParaRPr kumimoji="0" lang="en-US" sz="2800" b="0" i="0" u="none" strike="noStrike" kern="1200" cap="none" spc="-102" normalizeH="0" baseline="0" noProof="0" dirty="0">
              <a:ln w="3175">
                <a:noFill/>
              </a:ln>
              <a:solidFill>
                <a:prstClr val="white"/>
              </a:soli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17748212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 y="1"/>
            <a:ext cx="12436475" cy="6994524"/>
          </a:xfrm>
          <a:prstGeom prst="rect">
            <a:avLst/>
          </a:prstGeom>
        </p:spPr>
      </p:pic>
      <p:cxnSp>
        <p:nvCxnSpPr>
          <p:cNvPr id="4" name="Straight Arrow Connector 3"/>
          <p:cNvCxnSpPr/>
          <p:nvPr/>
        </p:nvCxnSpPr>
        <p:spPr>
          <a:xfrm flipH="1">
            <a:off x="4237037" y="2887662"/>
            <a:ext cx="2743200" cy="304800"/>
          </a:xfrm>
          <a:prstGeom prst="straightConnector1">
            <a:avLst/>
          </a:prstGeom>
          <a:ln w="76200">
            <a:headEnd type="none"/>
            <a:tailEnd type="triangle"/>
          </a:ln>
        </p:spPr>
        <p:style>
          <a:lnRef idx="1">
            <a:schemeClr val="accent4"/>
          </a:lnRef>
          <a:fillRef idx="0">
            <a:schemeClr val="accent4"/>
          </a:fillRef>
          <a:effectRef idx="0">
            <a:schemeClr val="accent4"/>
          </a:effectRef>
          <a:fontRef idx="minor">
            <a:schemeClr val="tx1"/>
          </a:fontRef>
        </p:style>
      </p:cxnSp>
      <p:cxnSp>
        <p:nvCxnSpPr>
          <p:cNvPr id="6" name="Straight Arrow Connector 5"/>
          <p:cNvCxnSpPr/>
          <p:nvPr/>
        </p:nvCxnSpPr>
        <p:spPr>
          <a:xfrm flipH="1">
            <a:off x="5151437" y="3878262"/>
            <a:ext cx="2743200" cy="304800"/>
          </a:xfrm>
          <a:prstGeom prst="straightConnector1">
            <a:avLst/>
          </a:prstGeom>
          <a:ln w="76200">
            <a:headEnd type="none"/>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1664686016"/>
      </p:ext>
    </p:extLst>
  </p:cSld>
  <p:clrMapOvr>
    <a:masterClrMapping/>
  </p:clrMapOvr>
  <p:transition>
    <p:fade/>
  </p:transition>
</p:sld>
</file>

<file path=ppt/theme/theme1.xml><?xml version="1.0" encoding="utf-8"?>
<a:theme xmlns:a="http://schemas.openxmlformats.org/drawingml/2006/main" name="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2DD1E4E3-0871-45BE-BEDE-345B55444DCB}"/>
    </a:ext>
  </a:extLst>
</a:theme>
</file>

<file path=ppt/theme/theme2.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EE767E89-5D4D-44CA-8070-C9EE1D87F83B}"/>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id="{B1B2F3F2-0B4F-4209-B007-CB76AE668BD4}" vid="{5E751991-B51F-49F7-957F-139A6D02B770}"/>
    </a:ext>
  </a:extLst>
</a:theme>
</file>

<file path=ppt/theme/theme4.xml><?xml version="1.0" encoding="utf-8"?>
<a:theme xmlns:a="http://schemas.openxmlformats.org/drawingml/2006/main" name="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5.xml><?xml version="1.0" encoding="utf-8"?>
<a:theme xmlns:a="http://schemas.openxmlformats.org/drawingml/2006/main" name="5_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6.xml><?xml version="1.0" encoding="utf-8"?>
<a:theme xmlns:a="http://schemas.openxmlformats.org/drawingml/2006/main" name="5-50033_TR23_BO_CT_Template">
  <a:themeElements>
    <a:clrScheme name="TR23">
      <a:dk1>
        <a:srgbClr val="505050"/>
      </a:dk1>
      <a:lt1>
        <a:srgbClr val="FFFFFF"/>
      </a:lt1>
      <a:dk2>
        <a:srgbClr val="0078D7"/>
      </a:dk2>
      <a:lt2>
        <a:srgbClr val="F8F8F8"/>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3_BO_CT_Template.potx [Read-Only]" id="{1530D5E8-20CA-4CF3-8212-8BA00317751E}" vid="{ACFB5AF2-7E03-452D-A202-569D7361D7E7}"/>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31DCF4CA090F824DB1E4CCBB6B9D64EA00101E8AAD132F8F4D96340D6376C8BB3E" ma:contentTypeVersion="21" ma:contentTypeDescription="" ma:contentTypeScope="" ma:versionID="264624295c8b52c397a103286eb3d87c">
  <xsd:schema xmlns:xsd="http://www.w3.org/2001/XMLSchema" xmlns:xs="http://www.w3.org/2001/XMLSchema" xmlns:p="http://schemas.microsoft.com/office/2006/metadata/properties" xmlns:ns1="http://schemas.microsoft.com/sharepoint/v3" xmlns:ns2="01c77077-aee4-4b5f-bd4e-9cd40a6fff29" xmlns:ns3="230e9df3-be65-4c73-a93b-d1236ebd677e" xmlns:ns5="8ff673fc-3231-4e3a-893b-6d7f7cd32766" targetNamespace="http://schemas.microsoft.com/office/2006/metadata/properties" ma:root="true" ma:fieldsID="795b20f19f95dfa6d1f4d708b4ec8d36" ns1:_="" ns2:_="" ns3:_="" ns5:_="">
    <xsd:import namespace="http://schemas.microsoft.com/sharepoint/v3"/>
    <xsd:import namespace="01c77077-aee4-4b5f-bd4e-9cd40a6fff29"/>
    <xsd:import namespace="230e9df3-be65-4c73-a93b-d1236ebd677e"/>
    <xsd:import namespace="8ff673fc-3231-4e3a-893b-6d7f7cd32766"/>
    <xsd:element name="properties">
      <xsd:complexType>
        <xsd:sequence>
          <xsd:element name="documentManagement">
            <xsd:complexType>
              <xsd:all>
                <xsd:element ref="ns2:mb2e01f7e2d8413988e28e59aa226eec" minOccurs="0"/>
                <xsd:element ref="ns3:TaxCatchAll" minOccurs="0"/>
                <xsd:element ref="ns3:TaxCatchAllLabel" minOccurs="0"/>
                <xsd:element ref="ns2:iaa5f83406f94009a0f6a3e890699ff7" minOccurs="0"/>
                <xsd:element ref="ns2:d12e2661e9634d9aa98bbb375f31aced"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1010385baed4da9b5076a6aa651d1e5" minOccurs="0"/>
                <xsd:element ref="ns2:kc6d1bd9a46e4e5fbbbf99ca3de7a092" minOccurs="0"/>
                <xsd:element ref="ns2:Session_x0020_Code" minOccurs="0"/>
                <xsd:element ref="ns2:MS_x0020_Content_x0020_Owner" minOccurs="0"/>
                <xsd:element ref="ns2:m6878b9dd7994da4ba144f95347d99c6" minOccurs="0"/>
                <xsd:element ref="ns2:fc15c16204564de583b4c942b10d19ec" minOccurs="0"/>
                <xsd:element ref="ns1:AverageRating" minOccurs="0"/>
                <xsd:element ref="ns1:RatingCount" minOccurs="0"/>
                <xsd:element ref="ns1:LikesCount" minOccurs="0"/>
                <xsd:element ref="ns3:TaxKeywordTaxHTField" minOccurs="0"/>
                <xsd:element ref="ns5:Target_x0020_Audiences" minOccurs="0"/>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1c77077-aee4-4b5f-bd4e-9cd40a6fff29" elementFormDefault="qualified">
    <xsd:import namespace="http://schemas.microsoft.com/office/2006/documentManagement/types"/>
    <xsd:import namespace="http://schemas.microsoft.com/office/infopath/2007/PartnerControls"/>
    <xsd:element name="mb2e01f7e2d8413988e28e59aa226eec" ma:index="8" nillable="true" ma:taxonomy="true" ma:internalName="mb2e01f7e2d8413988e28e59aa226eec" ma:taxonomyFieldName="Event_x0020_Name" ma:displayName="Event Name" ma:default="" ma:fieldId="{6b2e01f7-e2d8-4139-88e2-8e59aa226eec}"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iaa5f83406f94009a0f6a3e890699ff7" ma:index="12" nillable="true" ma:taxonomy="true" ma:internalName="iaa5f83406f94009a0f6a3e890699ff7" ma:taxonomyFieldName="Event_x0020_Location" ma:displayName="Event Location" ma:default="" ma:fieldId="{2aa5f834-06f9-4009-a0f6-a3e890699ff7}"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d12e2661e9634d9aa98bbb375f31aced" ma:index="14" nillable="true" ma:taxonomy="true" ma:internalName="d12e2661e9634d9aa98bbb375f31aced" ma:taxonomyFieldName="Event_x0020_Venue" ma:displayName="Event Venue" ma:default="" ma:fieldId="{d12e2661-e963-4d9a-a98b-bb375f31aced}"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1010385baed4da9b5076a6aa651d1e5" ma:index="21" nillable="true" ma:taxonomy="true" ma:internalName="o1010385baed4da9b5076a6aa651d1e5" ma:taxonomyFieldName="Product" ma:displayName="Product" ma:default="" ma:fieldId="{81010385-baed-4da9-b507-6a6aa651d1e5}"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kc6d1bd9a46e4e5fbbbf99ca3de7a092" ma:index="23" nillable="true" ma:taxonomy="true" ma:internalName="kc6d1bd9a46e4e5fbbbf99ca3de7a092" ma:taxonomyFieldName="Campaign" ma:displayName="Campaign" ma:default="" ma:fieldId="{4c6d1bd9-a46e-4e5f-bbbf-99ca3de7a092}"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6878b9dd7994da4ba144f95347d99c6" ma:index="27" nillable="true" ma:taxonomy="true" ma:internalName="m6878b9dd7994da4ba144f95347d99c6" ma:taxonomyFieldName="Track" ma:displayName="Track" ma:readOnly="false" ma:default="" ma:fieldId="{66878b9d-d799-4da4-ba14-4f95347d99c6}" ma:sspId="e385fb40-52d4-4fae-9c5b-3e8ff8a5878e" ma:termSetId="8113a965-58e2-4a85-99b9-55376be5482e" ma:anchorId="00000000-0000-0000-0000-000000000000" ma:open="true" ma:isKeyword="false">
      <xsd:complexType>
        <xsd:sequence>
          <xsd:element ref="pc:Terms" minOccurs="0" maxOccurs="1"/>
        </xsd:sequence>
      </xsd:complexType>
    </xsd:element>
    <xsd:element name="fc15c16204564de583b4c942b10d19ec" ma:index="29" nillable="true" ma:taxonomy="true" ma:internalName="fc15c16204564de583b4c942b10d19ec" ma:taxonomyFieldName="Audience1" ma:displayName="Audience" ma:default="" ma:fieldId="{fc15c162-0456-4de5-83b4-c942b10d19ec}"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0d8ba32e-6f24-4e39-985b-e3fd5ec6bdb7}" ma:internalName="TaxCatchAll" ma:showField="CatchAllData"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0d8ba32e-6f24-4e39-985b-e3fd5ec6bdb7}" ma:internalName="TaxCatchAllLabel" ma:readOnly="true" ma:showField="CatchAllDataLabel"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ff673fc-3231-4e3a-893b-6d7f7cd32766" elementFormDefault="qualified">
    <xsd:import namespace="http://schemas.microsoft.com/office/2006/documentManagement/types"/>
    <xsd:import namespace="http://schemas.microsoft.com/office/infopath/2007/PartnerControls"/>
    <xsd:element name="Target_x0020_Audiences" ma:index="37" nillable="true" ma:displayName="Target Audiences" ma:internalName="Target_x0020_Audiences">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d12e2661e9634d9aa98bbb375f31aced xmlns="01c77077-aee4-4b5f-bd4e-9cd40a6fff29">
      <Terms xmlns="http://schemas.microsoft.com/office/infopath/2007/PartnerControls">
        <TermInfo xmlns="http://schemas.microsoft.com/office/infopath/2007/PartnerControls">
          <TermName xmlns="http://schemas.microsoft.com/office/infopath/2007/PartnerControls">Moscone Center</TermName>
          <TermId xmlns="http://schemas.microsoft.com/office/infopath/2007/PartnerControls">d4f36a2e-dd0d-4424-990f-7c93b4e9f063</TermId>
        </TermInfo>
      </Terms>
    </d12e2661e9634d9aa98bbb375f31aced>
    <Event_x0020_Start_x0020_Date xmlns="01c77077-aee4-4b5f-bd4e-9cd40a6fff29">2016-03-30T07:00:00+00:00</Event_x0020_Start_x0020_Date>
    <Target_x0020_Audiences xmlns="8ff673fc-3231-4e3a-893b-6d7f7cd32766" xsi:nil="true"/>
    <iaa5f83406f94009a0f6a3e890699ff7 xmlns="01c77077-aee4-4b5f-bd4e-9cd40a6fff29">
      <Terms xmlns="http://schemas.microsoft.com/office/infopath/2007/PartnerControls">
        <TermInfo xmlns="http://schemas.microsoft.com/office/infopath/2007/PartnerControls">
          <TermName xmlns="http://schemas.microsoft.com/office/infopath/2007/PartnerControls">San Francisco</TermName>
          <TermId xmlns="http://schemas.microsoft.com/office/infopath/2007/PartnerControls">84dfcb53-432b-499d-8965-93d483d36b4a</TermId>
        </TermInfo>
      </Terms>
    </iaa5f83406f94009a0f6a3e890699ff7>
    <External_x0020_Speaker xmlns="01c77077-aee4-4b5f-bd4e-9cd40a6fff29">Dan Driscoll; Mike Hall</External_x0020_Speaker>
    <m6878b9dd7994da4ba144f95347d99c6 xmlns="01c77077-aee4-4b5f-bd4e-9cd40a6fff29">
      <Terms xmlns="http://schemas.microsoft.com/office/infopath/2007/PartnerControls"/>
    </m6878b9dd7994da4ba144f95347d99c6>
    <Presentation_x0020_Date xmlns="01c77077-aee4-4b5f-bd4e-9cd40a6fff29">2016-03-30T07:00:00+00:00</Presentation_x0020_Date>
    <fc15c16204564de583b4c942b10d19ec xmlns="01c77077-aee4-4b5f-bd4e-9cd40a6fff29">
      <Terms xmlns="http://schemas.microsoft.com/office/infopath/2007/PartnerControls"/>
    </fc15c16204564de583b4c942b10d19ec>
    <mb2e01f7e2d8413988e28e59aa226eec xmlns="01c77077-aee4-4b5f-bd4e-9cd40a6fff29">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mb2e01f7e2d8413988e28e59aa226eec>
    <MS_x0020_Content_x0020_Owner xmlns="01c77077-aee4-4b5f-bd4e-9cd40a6fff29">
      <UserInfo>
        <DisplayName/>
        <AccountId xsi:nil="true"/>
        <AccountType/>
      </UserInfo>
    </MS_x0020_Content_x0020_Owner>
    <Session_x0020_Code xmlns="01c77077-aee4-4b5f-bd4e-9cd40a6fff29">B821</Session_x0020_Code>
    <Event_x0020_End_x0020_Date xmlns="01c77077-aee4-4b5f-bd4e-9cd40a6fff29">2016-04-01T07:00:00+00:00</Event_x0020_End_x0020_Date>
    <o1010385baed4da9b5076a6aa651d1e5 xmlns="01c77077-aee4-4b5f-bd4e-9cd40a6fff29">
      <Terms xmlns="http://schemas.microsoft.com/office/infopath/2007/PartnerControls"/>
    </o1010385baed4da9b5076a6aa651d1e5>
    <kc6d1bd9a46e4e5fbbbf99ca3de7a092 xmlns="01c77077-aee4-4b5f-bd4e-9cd40a6fff29">
      <Terms xmlns="http://schemas.microsoft.com/office/infopath/2007/PartnerControls"/>
    </kc6d1bd9a46e4e5fbbbf99ca3de7a092>
    <MS_x0020_Speaker xmlns="01c77077-aee4-4b5f-bd4e-9cd40a6fff29">
      <UserInfo>
        <DisplayName/>
        <AccountId xsi:nil="true"/>
        <AccountType/>
      </UserInfo>
    </MS_x0020_Speak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Build 2016</TermName>
          <TermId xmlns="http://schemas.microsoft.com/office/infopath/2007/PartnerControls">da8a10b5-9bc3-4217-80aa-6b60d6ec1cee</TermId>
        </TermInfo>
      </Terms>
    </TaxKeywordTaxHTField>
    <TaxCatchAll xmlns="230e9df3-be65-4c73-a93b-d1236ebd677e">
      <Value>48</Value>
      <Value>47</Value>
      <Value>46</Value>
      <Value>49</Value>
    </TaxCatchAl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A4D29B-0199-4083-B6CB-53559E57A3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1c77077-aee4-4b5f-bd4e-9cd40a6fff29"/>
    <ds:schemaRef ds:uri="230e9df3-be65-4c73-a93b-d1236ebd677e"/>
    <ds:schemaRef ds:uri="8ff673fc-3231-4e3a-893b-6d7f7cd327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terms/"/>
    <ds:schemaRef ds:uri="8ff673fc-3231-4e3a-893b-6d7f7cd32766"/>
    <ds:schemaRef ds:uri="http://schemas.microsoft.com/office/2006/documentManagement/types"/>
    <ds:schemaRef ds:uri="http://purl.org/dc/dcmitype/"/>
    <ds:schemaRef ds:uri="01c77077-aee4-4b5f-bd4e-9cd40a6fff29"/>
    <ds:schemaRef ds:uri="http://purl.org/dc/elements/1.1/"/>
    <ds:schemaRef ds:uri="http://schemas.microsoft.com/office/2006/metadata/properties"/>
    <ds:schemaRef ds:uri="http://schemas.microsoft.com/sharepoint/v3"/>
    <ds:schemaRef ds:uri="http://schemas.microsoft.com/office/infopath/2007/PartnerControls"/>
    <ds:schemaRef ds:uri="http://schemas.openxmlformats.org/package/2006/metadata/core-properties"/>
    <ds:schemaRef ds:uri="230e9df3-be65-4c73-a93b-d1236ebd677e"/>
    <ds:schemaRef ds:uri="http://www.w3.org/XML/1998/namespac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Microsoft_Build_2016_16x9_Template</Template>
  <TotalTime>19926</TotalTime>
  <Words>2295</Words>
  <Application>Microsoft Office PowerPoint</Application>
  <PresentationFormat>Custom</PresentationFormat>
  <Paragraphs>483</Paragraphs>
  <Slides>59</Slides>
  <Notes>20</Notes>
  <HiddenSlides>3</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59</vt:i4>
      </vt:variant>
    </vt:vector>
  </HeadingPairs>
  <TitlesOfParts>
    <vt:vector size="73" baseType="lpstr">
      <vt:lpstr>Arial</vt:lpstr>
      <vt:lpstr>Calibri</vt:lpstr>
      <vt:lpstr>Consolas</vt:lpstr>
      <vt:lpstr>Segoe UI</vt:lpstr>
      <vt:lpstr>Segoe UI Light</vt:lpstr>
      <vt:lpstr>Segoe UI Semilight</vt:lpstr>
      <vt:lpstr>Times New Roman</vt:lpstr>
      <vt:lpstr>Wingdings</vt:lpstr>
      <vt:lpstr>5-30721_Build_2016_Template_Light</vt:lpstr>
      <vt:lpstr>5-30721_Build_2016_Template_Dark</vt:lpstr>
      <vt:lpstr>5-30711_TR22_BO_CT_Template</vt:lpstr>
      <vt:lpstr>COLOR TEMPLATE</vt:lpstr>
      <vt:lpstr>5_COLOR TEMPLATE</vt:lpstr>
      <vt:lpstr>5-50033_TR23_BO_CT_Template</vt:lpstr>
      <vt:lpstr>PowerPoint Presentation</vt:lpstr>
      <vt:lpstr>PowerPoint Presentation</vt:lpstr>
      <vt:lpstr>PowerPoint Presentation</vt:lpstr>
      <vt:lpstr>PowerPoint Presentation</vt:lpstr>
      <vt:lpstr>What makes a bot great?</vt:lpstr>
      <vt:lpstr>PowerPoint Presentation</vt:lpstr>
      <vt:lpstr>PowerPoint Presentation</vt:lpstr>
      <vt:lpstr>PowerPoint Presentation</vt:lpstr>
      <vt:lpstr>PowerPoint Presentation</vt:lpstr>
      <vt:lpstr>NLP To the Rescue</vt:lpstr>
      <vt:lpstr>Why is NLP so hard?</vt:lpstr>
      <vt:lpstr>PowerPoint Presentation</vt:lpstr>
      <vt:lpstr>PowerPoint Presentation</vt:lpstr>
      <vt:lpstr>PowerPoint Presentation</vt:lpstr>
      <vt:lpstr>Determine Intent</vt:lpstr>
      <vt:lpstr>How LUIS.ai works</vt:lpstr>
      <vt:lpstr>PowerPoint Presentation</vt:lpstr>
      <vt:lpstr>New bot developers tend to abuse NLP</vt:lpstr>
      <vt:lpstr>Users never say things the way you expect</vt:lpstr>
      <vt:lpstr>New bot developers tend to abuse NLP</vt:lpstr>
      <vt:lpstr>PowerPoint Presentation</vt:lpstr>
      <vt:lpstr>PowerPoint Presentation</vt:lpstr>
      <vt:lpstr>PowerPoint Presentation</vt:lpstr>
      <vt:lpstr>PowerPoint Presentation</vt:lpstr>
      <vt:lpstr>The Bot Framework</vt:lpstr>
      <vt:lpstr>PowerPoint Presentation</vt:lpstr>
      <vt:lpstr>PowerPoint Presentation</vt:lpstr>
      <vt:lpstr>PowerPoint Presentation</vt:lpstr>
      <vt:lpstr>PowerPoint Presentation</vt:lpstr>
      <vt:lpstr>Connector Service</vt:lpstr>
      <vt:lpstr>PowerPoint Presentation</vt:lpstr>
      <vt:lpstr>PowerPoint Presentation</vt:lpstr>
      <vt:lpstr>PowerPoint Presentation</vt:lpstr>
      <vt:lpstr>PowerPoint Presentation</vt:lpstr>
      <vt:lpstr>Persisting Data</vt:lpstr>
      <vt:lpstr>Dialogs are for bots like screens are for apps</vt:lpstr>
      <vt:lpstr>Invoking a Dialog</vt:lpstr>
      <vt:lpstr>PowerPoint Presentation</vt:lpstr>
      <vt:lpstr>Dialogs are serialized into stacks</vt:lpstr>
      <vt:lpstr>Redirecting to a Dialog</vt:lpstr>
      <vt:lpstr>Redirecting to a Dialog</vt:lpstr>
      <vt:lpstr>Waterfall</vt:lpstr>
      <vt:lpstr>Simple Waterfall</vt:lpstr>
      <vt:lpstr>First Run</vt:lpstr>
      <vt:lpstr>First Run</vt:lpstr>
      <vt:lpstr>PowerPoint Presentation</vt:lpstr>
      <vt:lpstr>What else?</vt:lpstr>
      <vt:lpstr>PowerPoint Presentation</vt:lpstr>
      <vt:lpstr>Search can do wonders for bots</vt:lpstr>
      <vt:lpstr>Others</vt:lpstr>
      <vt:lpstr>PowerPoint Presentation</vt:lpstr>
      <vt:lpstr>PowerPoint Presentation</vt:lpstr>
      <vt:lpstr>PowerPoint Presentation</vt:lpstr>
      <vt:lpstr>Let’s Get Hands on.</vt:lpstr>
      <vt:lpstr>Technology Needed today Node</vt:lpstr>
      <vt:lpstr>Content</vt:lpstr>
      <vt:lpstr>Content</vt:lpstr>
      <vt:lpstr>Conventions Used</vt:lpstr>
      <vt:lpstr>Additional Materials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Conversational Bot: From 0 to 60</dc:title>
  <dc:subject>&lt;Speech title here&gt;</dc:subject>
  <dc:creator>Shows</dc:creator>
  <cp:keywords>Microsoft Build 2016</cp:keywords>
  <dc:description>Template: Mitchell Derrey, Silver Fox Productions
Formatting: 
Audience Type:</dc:description>
  <cp:lastModifiedBy>Daniel Egan</cp:lastModifiedBy>
  <cp:revision>196</cp:revision>
  <dcterms:created xsi:type="dcterms:W3CDTF">2016-03-30T17:18:35Z</dcterms:created>
  <dcterms:modified xsi:type="dcterms:W3CDTF">2017-04-18T12:49:27Z</dcterms:modified>
  <cp:category>Microsoft Build 2016</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0x01010031DCF4CA090F824DB1E4CCBB6B9D64EA00101E8AAD132F8F4D96340D6376C8BB3E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46;#Microsoft Build 2016|da8a10b5-9bc3-4217-80aa-6b60d6ec1cee</vt:lpwstr>
  </property>
  <property fmtid="{D5CDD505-2E9C-101B-9397-08002B2CF9AE}" pid="12" name="Audience1">
    <vt:lpwstr/>
  </property>
  <property fmtid="{D5CDD505-2E9C-101B-9397-08002B2CF9AE}" pid="13" name="Event Name">
    <vt:lpwstr>47;#Build|58542b36-5bf5-46a6-a53f-a41fb7a73785</vt:lpwstr>
  </property>
</Properties>
</file>

<file path=docProps/thumbnail.jpeg>
</file>